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de-DE"/>
              <a:t>Mastertitelformat bearbeiten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4C4227B2-1D03-44CB-8A6B-148D4E28B7DB}" type="datetimeFigureOut">
              <a:rPr lang="de-DE" smtClean="0"/>
              <a:t>22.06.2020</a:t>
            </a:fld>
            <a:endParaRPr lang="de-DE"/>
          </a:p>
        </p:txBody>
      </p:sp>
      <p:sp>
        <p:nvSpPr>
          <p:cNvPr id="5" name="Footer Placeholder 4"/>
          <p:cNvSpPr>
            <a:spLocks noGrp="1"/>
          </p:cNvSpPr>
          <p:nvPr>
            <p:ph type="ftr" sz="quarter" idx="11"/>
          </p:nvPr>
        </p:nvSpPr>
        <p:spPr>
          <a:xfrm>
            <a:off x="5332412" y="5883275"/>
            <a:ext cx="4324044" cy="365125"/>
          </a:xfrm>
        </p:spPr>
        <p:txBody>
          <a:bodyPr/>
          <a:lstStyle/>
          <a:p>
            <a:endParaRPr lang="de-DE"/>
          </a:p>
        </p:txBody>
      </p:sp>
      <p:sp>
        <p:nvSpPr>
          <p:cNvPr id="6" name="Slide Number Placeholder 5"/>
          <p:cNvSpPr>
            <a:spLocks noGrp="1"/>
          </p:cNvSpPr>
          <p:nvPr>
            <p:ph type="sldNum" sz="quarter" idx="12"/>
          </p:nvPr>
        </p:nvSpPr>
        <p:spPr/>
        <p:txBody>
          <a:bodyPr/>
          <a:lstStyle/>
          <a:p>
            <a:fld id="{3EC4C5E1-04A8-4983-AA53-63895168AA7C}" type="slidenum">
              <a:rPr lang="de-DE" smtClean="0"/>
              <a:t>‹Nr.›</a:t>
            </a:fld>
            <a:endParaRPr lang="de-DE"/>
          </a:p>
        </p:txBody>
      </p:sp>
    </p:spTree>
    <p:extLst>
      <p:ext uri="{BB962C8B-B14F-4D97-AF65-F5344CB8AC3E}">
        <p14:creationId xmlns:p14="http://schemas.microsoft.com/office/powerpoint/2010/main" val="2805109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4C4227B2-1D03-44CB-8A6B-148D4E28B7DB}" type="datetimeFigureOut">
              <a:rPr lang="de-DE" smtClean="0"/>
              <a:t>22.06.2020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3EC4C5E1-04A8-4983-AA53-63895168AA7C}" type="slidenum">
              <a:rPr lang="de-DE" smtClean="0"/>
              <a:t>‹Nr.›</a:t>
            </a:fld>
            <a:endParaRPr lang="de-DE"/>
          </a:p>
        </p:txBody>
      </p:sp>
    </p:spTree>
    <p:extLst>
      <p:ext uri="{BB962C8B-B14F-4D97-AF65-F5344CB8AC3E}">
        <p14:creationId xmlns:p14="http://schemas.microsoft.com/office/powerpoint/2010/main" val="2669349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de-DE"/>
              <a:t>Mastertitelformat bearbeiten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4C4227B2-1D03-44CB-8A6B-148D4E28B7DB}" type="datetimeFigureOut">
              <a:rPr lang="de-DE" smtClean="0"/>
              <a:t>22.06.2020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EC4C5E1-04A8-4983-AA53-63895168AA7C}" type="slidenum">
              <a:rPr lang="de-DE" smtClean="0"/>
              <a:t>‹Nr.›</a:t>
            </a:fld>
            <a:endParaRPr lang="de-DE"/>
          </a:p>
        </p:txBody>
      </p:sp>
    </p:spTree>
    <p:extLst>
      <p:ext uri="{BB962C8B-B14F-4D97-AF65-F5344CB8AC3E}">
        <p14:creationId xmlns:p14="http://schemas.microsoft.com/office/powerpoint/2010/main" val="2037455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de-DE"/>
              <a:t>Mastertitelformat bearbeiten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4C4227B2-1D03-44CB-8A6B-148D4E28B7DB}" type="datetimeFigureOut">
              <a:rPr lang="de-DE" smtClean="0"/>
              <a:t>22.06.2020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EC4C5E1-04A8-4983-AA53-63895168AA7C}" type="slidenum">
              <a:rPr lang="de-DE" smtClean="0"/>
              <a:t>‹Nr.›</a:t>
            </a:fld>
            <a:endParaRPr lang="de-DE"/>
          </a:p>
        </p:txBody>
      </p:sp>
    </p:spTree>
    <p:extLst>
      <p:ext uri="{BB962C8B-B14F-4D97-AF65-F5344CB8AC3E}">
        <p14:creationId xmlns:p14="http://schemas.microsoft.com/office/powerpoint/2010/main" val="18050143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de-DE"/>
              <a:t>Mastertitelformat bearbeiten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4C4227B2-1D03-44CB-8A6B-148D4E28B7DB}" type="datetimeFigureOut">
              <a:rPr lang="de-DE" smtClean="0"/>
              <a:t>22.06.2020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EC4C5E1-04A8-4983-AA53-63895168AA7C}" type="slidenum">
              <a:rPr lang="de-DE" smtClean="0"/>
              <a:t>‹Nr.›</a:t>
            </a:fld>
            <a:endParaRPr lang="de-DE"/>
          </a:p>
        </p:txBody>
      </p:sp>
    </p:spTree>
    <p:extLst>
      <p:ext uri="{BB962C8B-B14F-4D97-AF65-F5344CB8AC3E}">
        <p14:creationId xmlns:p14="http://schemas.microsoft.com/office/powerpoint/2010/main" val="852258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de-DE"/>
              <a:t>Mastertitelformat bearbeiten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de-DE"/>
              <a:t>Mastertextformat bearbeiten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4C4227B2-1D03-44CB-8A6B-148D4E28B7DB}" type="datetimeFigureOut">
              <a:rPr lang="de-DE" smtClean="0"/>
              <a:t>22.06.2020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EC4C5E1-04A8-4983-AA53-63895168AA7C}" type="slidenum">
              <a:rPr lang="de-DE" smtClean="0"/>
              <a:t>‹Nr.›</a:t>
            </a:fld>
            <a:endParaRPr lang="de-DE"/>
          </a:p>
        </p:txBody>
      </p:sp>
    </p:spTree>
    <p:extLst>
      <p:ext uri="{BB962C8B-B14F-4D97-AF65-F5344CB8AC3E}">
        <p14:creationId xmlns:p14="http://schemas.microsoft.com/office/powerpoint/2010/main" val="29141319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de-DE"/>
              <a:t>Mastertitelformat bearbeiten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de-DE"/>
              <a:t>Mastertextformat bearbeiten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4C4227B2-1D03-44CB-8A6B-148D4E28B7DB}" type="datetimeFigureOut">
              <a:rPr lang="de-DE" smtClean="0"/>
              <a:t>22.06.2020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EC4C5E1-04A8-4983-AA53-63895168AA7C}" type="slidenum">
              <a:rPr lang="de-DE" smtClean="0"/>
              <a:t>‹Nr.›</a:t>
            </a:fld>
            <a:endParaRPr lang="de-DE"/>
          </a:p>
        </p:txBody>
      </p:sp>
    </p:spTree>
    <p:extLst>
      <p:ext uri="{BB962C8B-B14F-4D97-AF65-F5344CB8AC3E}">
        <p14:creationId xmlns:p14="http://schemas.microsoft.com/office/powerpoint/2010/main" val="36885878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C4227B2-1D03-44CB-8A6B-148D4E28B7DB}" type="datetimeFigureOut">
              <a:rPr lang="de-DE" smtClean="0"/>
              <a:t>22.06.2020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EC4C5E1-04A8-4983-AA53-63895168AA7C}" type="slidenum">
              <a:rPr lang="de-DE" smtClean="0"/>
              <a:t>‹Nr.›</a:t>
            </a:fld>
            <a:endParaRPr lang="de-DE"/>
          </a:p>
        </p:txBody>
      </p:sp>
    </p:spTree>
    <p:extLst>
      <p:ext uri="{BB962C8B-B14F-4D97-AF65-F5344CB8AC3E}">
        <p14:creationId xmlns:p14="http://schemas.microsoft.com/office/powerpoint/2010/main" val="24517998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C4227B2-1D03-44CB-8A6B-148D4E28B7DB}" type="datetimeFigureOut">
              <a:rPr lang="de-DE" smtClean="0"/>
              <a:t>22.06.2020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EC4C5E1-04A8-4983-AA53-63895168AA7C}" type="slidenum">
              <a:rPr lang="de-DE" smtClean="0"/>
              <a:t>‹Nr.›</a:t>
            </a:fld>
            <a:endParaRPr lang="de-DE"/>
          </a:p>
        </p:txBody>
      </p:sp>
    </p:spTree>
    <p:extLst>
      <p:ext uri="{BB962C8B-B14F-4D97-AF65-F5344CB8AC3E}">
        <p14:creationId xmlns:p14="http://schemas.microsoft.com/office/powerpoint/2010/main" val="269457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nchor="ct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C4227B2-1D03-44CB-8A6B-148D4E28B7DB}" type="datetimeFigureOut">
              <a:rPr lang="de-DE" smtClean="0"/>
              <a:t>22.06.2020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a:xfrm>
            <a:off x="10951856" y="5867131"/>
            <a:ext cx="551167" cy="365125"/>
          </a:xfrm>
        </p:spPr>
        <p:txBody>
          <a:bodyPr/>
          <a:lstStyle/>
          <a:p>
            <a:fld id="{3EC4C5E1-04A8-4983-AA53-63895168AA7C}" type="slidenum">
              <a:rPr lang="de-DE" smtClean="0"/>
              <a:t>‹Nr.›</a:t>
            </a:fld>
            <a:endParaRPr lang="de-DE"/>
          </a:p>
        </p:txBody>
      </p:sp>
    </p:spTree>
    <p:extLst>
      <p:ext uri="{BB962C8B-B14F-4D97-AF65-F5344CB8AC3E}">
        <p14:creationId xmlns:p14="http://schemas.microsoft.com/office/powerpoint/2010/main" val="1260492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4C4227B2-1D03-44CB-8A6B-148D4E28B7DB}" type="datetimeFigureOut">
              <a:rPr lang="de-DE" smtClean="0"/>
              <a:t>22.06.2020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EC4C5E1-04A8-4983-AA53-63895168AA7C}" type="slidenum">
              <a:rPr lang="de-DE" smtClean="0"/>
              <a:t>‹Nr.›</a:t>
            </a:fld>
            <a:endParaRPr lang="de-DE"/>
          </a:p>
        </p:txBody>
      </p:sp>
    </p:spTree>
    <p:extLst>
      <p:ext uri="{BB962C8B-B14F-4D97-AF65-F5344CB8AC3E}">
        <p14:creationId xmlns:p14="http://schemas.microsoft.com/office/powerpoint/2010/main" val="1512632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de-DE"/>
              <a:t>Mastertitelformat bearbeiten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4C4227B2-1D03-44CB-8A6B-148D4E28B7DB}" type="datetimeFigureOut">
              <a:rPr lang="de-DE" smtClean="0"/>
              <a:t>22.06.2020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3EC4C5E1-04A8-4983-AA53-63895168AA7C}" type="slidenum">
              <a:rPr lang="de-DE" smtClean="0"/>
              <a:t>‹Nr.›</a:t>
            </a:fld>
            <a:endParaRPr lang="de-DE"/>
          </a:p>
        </p:txBody>
      </p:sp>
    </p:spTree>
    <p:extLst>
      <p:ext uri="{BB962C8B-B14F-4D97-AF65-F5344CB8AC3E}">
        <p14:creationId xmlns:p14="http://schemas.microsoft.com/office/powerpoint/2010/main" val="345658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4C4227B2-1D03-44CB-8A6B-148D4E28B7DB}" type="datetimeFigureOut">
              <a:rPr lang="de-DE" smtClean="0"/>
              <a:t>22.06.2020</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3EC4C5E1-04A8-4983-AA53-63895168AA7C}" type="slidenum">
              <a:rPr lang="de-DE" smtClean="0"/>
              <a:t>‹Nr.›</a:t>
            </a:fld>
            <a:endParaRPr lang="de-DE"/>
          </a:p>
        </p:txBody>
      </p:sp>
    </p:spTree>
    <p:extLst>
      <p:ext uri="{BB962C8B-B14F-4D97-AF65-F5344CB8AC3E}">
        <p14:creationId xmlns:p14="http://schemas.microsoft.com/office/powerpoint/2010/main" val="3863099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4C4227B2-1D03-44CB-8A6B-148D4E28B7DB}" type="datetimeFigureOut">
              <a:rPr lang="de-DE" smtClean="0"/>
              <a:t>22.06.2020</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3EC4C5E1-04A8-4983-AA53-63895168AA7C}" type="slidenum">
              <a:rPr lang="de-DE" smtClean="0"/>
              <a:t>‹Nr.›</a:t>
            </a:fld>
            <a:endParaRPr lang="de-DE"/>
          </a:p>
        </p:txBody>
      </p:sp>
    </p:spTree>
    <p:extLst>
      <p:ext uri="{BB962C8B-B14F-4D97-AF65-F5344CB8AC3E}">
        <p14:creationId xmlns:p14="http://schemas.microsoft.com/office/powerpoint/2010/main" val="4135624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4227B2-1D03-44CB-8A6B-148D4E28B7DB}" type="datetimeFigureOut">
              <a:rPr lang="de-DE" smtClean="0"/>
              <a:t>22.06.2020</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3EC4C5E1-04A8-4983-AA53-63895168AA7C}" type="slidenum">
              <a:rPr lang="de-DE" smtClean="0"/>
              <a:t>‹Nr.›</a:t>
            </a:fld>
            <a:endParaRPr lang="de-DE"/>
          </a:p>
        </p:txBody>
      </p:sp>
    </p:spTree>
    <p:extLst>
      <p:ext uri="{BB962C8B-B14F-4D97-AF65-F5344CB8AC3E}">
        <p14:creationId xmlns:p14="http://schemas.microsoft.com/office/powerpoint/2010/main" val="2970494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de-DE"/>
              <a:t>Mastertitelformat bearbeiten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4C4227B2-1D03-44CB-8A6B-148D4E28B7DB}" type="datetimeFigureOut">
              <a:rPr lang="de-DE" smtClean="0"/>
              <a:t>22.06.2020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3EC4C5E1-04A8-4983-AA53-63895168AA7C}" type="slidenum">
              <a:rPr lang="de-DE" smtClean="0"/>
              <a:t>‹Nr.›</a:t>
            </a:fld>
            <a:endParaRPr lang="de-DE"/>
          </a:p>
        </p:txBody>
      </p:sp>
    </p:spTree>
    <p:extLst>
      <p:ext uri="{BB962C8B-B14F-4D97-AF65-F5344CB8AC3E}">
        <p14:creationId xmlns:p14="http://schemas.microsoft.com/office/powerpoint/2010/main" val="934559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de-DE"/>
              <a:t>Mastertitelformat bearbeiten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4C4227B2-1D03-44CB-8A6B-148D4E28B7DB}" type="datetimeFigureOut">
              <a:rPr lang="de-DE" smtClean="0"/>
              <a:t>22.06.2020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3EC4C5E1-04A8-4983-AA53-63895168AA7C}" type="slidenum">
              <a:rPr lang="de-DE" smtClean="0"/>
              <a:t>‹Nr.›</a:t>
            </a:fld>
            <a:endParaRPr lang="de-DE"/>
          </a:p>
        </p:txBody>
      </p:sp>
    </p:spTree>
    <p:extLst>
      <p:ext uri="{BB962C8B-B14F-4D97-AF65-F5344CB8AC3E}">
        <p14:creationId xmlns:p14="http://schemas.microsoft.com/office/powerpoint/2010/main" val="775689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C4227B2-1D03-44CB-8A6B-148D4E28B7DB}" type="datetimeFigureOut">
              <a:rPr lang="de-DE" smtClean="0"/>
              <a:t>22.06.2020</a:t>
            </a:fld>
            <a:endParaRPr lang="de-DE"/>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de-DE"/>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EC4C5E1-04A8-4983-AA53-63895168AA7C}" type="slidenum">
              <a:rPr lang="de-DE" smtClean="0"/>
              <a:t>‹Nr.›</a:t>
            </a:fld>
            <a:endParaRPr lang="de-DE"/>
          </a:p>
        </p:txBody>
      </p:sp>
    </p:spTree>
    <p:extLst>
      <p:ext uri="{BB962C8B-B14F-4D97-AF65-F5344CB8AC3E}">
        <p14:creationId xmlns:p14="http://schemas.microsoft.com/office/powerpoint/2010/main" val="19074501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 id="214748375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245C0B-82CA-4FD2-92F1-9CCDE9F758D0}"/>
              </a:ext>
            </a:extLst>
          </p:cNvPr>
          <p:cNvSpPr>
            <a:spLocks noGrp="1"/>
          </p:cNvSpPr>
          <p:nvPr>
            <p:ph type="ctrTitle"/>
          </p:nvPr>
        </p:nvSpPr>
        <p:spPr>
          <a:xfrm>
            <a:off x="2928400" y="2120900"/>
            <a:ext cx="8574622" cy="2616199"/>
          </a:xfrm>
        </p:spPr>
        <p:txBody>
          <a:bodyPr>
            <a:normAutofit/>
          </a:bodyPr>
          <a:lstStyle/>
          <a:p>
            <a:r>
              <a:rPr lang="de-DE" sz="3200" dirty="0"/>
              <a:t>Digitalisierung und das Recht auf den gesetzlichen Richter – </a:t>
            </a:r>
            <a:br>
              <a:rPr lang="de-DE" sz="3200" dirty="0"/>
            </a:br>
            <a:r>
              <a:rPr lang="de-DE" sz="3200" dirty="0"/>
              <a:t>Mensch oder Richterautomat?</a:t>
            </a:r>
          </a:p>
        </p:txBody>
      </p:sp>
      <p:sp>
        <p:nvSpPr>
          <p:cNvPr id="3" name="Untertitel 2">
            <a:extLst>
              <a:ext uri="{FF2B5EF4-FFF2-40B4-BE49-F238E27FC236}">
                <a16:creationId xmlns:a16="http://schemas.microsoft.com/office/drawing/2014/main" id="{CCF02797-B5C1-4C69-BF3E-1B2604D78746}"/>
              </a:ext>
            </a:extLst>
          </p:cNvPr>
          <p:cNvSpPr>
            <a:spLocks noGrp="1"/>
          </p:cNvSpPr>
          <p:nvPr>
            <p:ph type="subTitle" idx="1"/>
          </p:nvPr>
        </p:nvSpPr>
        <p:spPr>
          <a:xfrm>
            <a:off x="4515377" y="5211443"/>
            <a:ext cx="6987645" cy="1388534"/>
          </a:xfrm>
        </p:spPr>
        <p:txBody>
          <a:bodyPr>
            <a:normAutofit lnSpcReduction="10000"/>
          </a:bodyPr>
          <a:lstStyle/>
          <a:p>
            <a:r>
              <a:rPr lang="de-DE" dirty="0">
                <a:solidFill>
                  <a:schemeClr val="tx1">
                    <a:lumMod val="65000"/>
                    <a:lumOff val="35000"/>
                  </a:schemeClr>
                </a:solidFill>
              </a:rPr>
              <a:t>Von Dr. Bernd Weiß,</a:t>
            </a:r>
          </a:p>
          <a:p>
            <a:r>
              <a:rPr lang="de-DE" dirty="0">
                <a:solidFill>
                  <a:schemeClr val="tx1">
                    <a:lumMod val="65000"/>
                    <a:lumOff val="35000"/>
                  </a:schemeClr>
                </a:solidFill>
              </a:rPr>
              <a:t>Notar in Schweinfurt, </a:t>
            </a:r>
            <a:r>
              <a:rPr lang="de-DE" dirty="0" err="1">
                <a:solidFill>
                  <a:schemeClr val="tx1">
                    <a:lumMod val="65000"/>
                    <a:lumOff val="35000"/>
                  </a:schemeClr>
                </a:solidFill>
              </a:rPr>
              <a:t>StS</a:t>
            </a:r>
            <a:r>
              <a:rPr lang="de-DE" dirty="0">
                <a:solidFill>
                  <a:schemeClr val="tx1">
                    <a:lumMod val="65000"/>
                    <a:lumOff val="35000"/>
                  </a:schemeClr>
                </a:solidFill>
              </a:rPr>
              <a:t> a.D.,</a:t>
            </a:r>
          </a:p>
          <a:p>
            <a:r>
              <a:rPr lang="de-DE" dirty="0">
                <a:solidFill>
                  <a:schemeClr val="tx1">
                    <a:lumMod val="65000"/>
                    <a:lumOff val="35000"/>
                  </a:schemeClr>
                </a:solidFill>
              </a:rPr>
              <a:t>Stellvertretendes Mitglied des </a:t>
            </a:r>
            <a:r>
              <a:rPr lang="de-DE" dirty="0" err="1">
                <a:solidFill>
                  <a:schemeClr val="tx1">
                    <a:lumMod val="65000"/>
                    <a:lumOff val="35000"/>
                  </a:schemeClr>
                </a:solidFill>
              </a:rPr>
              <a:t>BayVerfGH</a:t>
            </a:r>
            <a:r>
              <a:rPr lang="de-DE" dirty="0">
                <a:solidFill>
                  <a:schemeClr val="tx1">
                    <a:lumMod val="65000"/>
                    <a:lumOff val="35000"/>
                  </a:schemeClr>
                </a:solidFill>
              </a:rPr>
              <a:t> </a:t>
            </a:r>
          </a:p>
          <a:p>
            <a:endParaRPr lang="de-DE" dirty="0"/>
          </a:p>
        </p:txBody>
      </p:sp>
      <p:pic>
        <p:nvPicPr>
          <p:cNvPr id="11" name="Grafik 10" descr="Ein Bild, das Fenster, darstellend, Foto, Frau enthält.&#10;&#10;Automatisch generierte Beschreibung">
            <a:extLst>
              <a:ext uri="{FF2B5EF4-FFF2-40B4-BE49-F238E27FC236}">
                <a16:creationId xmlns:a16="http://schemas.microsoft.com/office/drawing/2014/main" id="{97E303A5-B159-46EB-9056-7358EE1CEC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59200" y="0"/>
            <a:ext cx="8432800" cy="2630858"/>
          </a:xfrm>
          <a:prstGeom prst="rect">
            <a:avLst/>
          </a:prstGeom>
        </p:spPr>
      </p:pic>
    </p:spTree>
    <p:extLst>
      <p:ext uri="{BB962C8B-B14F-4D97-AF65-F5344CB8AC3E}">
        <p14:creationId xmlns:p14="http://schemas.microsoft.com/office/powerpoint/2010/main" val="1553326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69207CC7-EA09-4F31-9084-48B21513A47A}"/>
              </a:ext>
            </a:extLst>
          </p:cNvPr>
          <p:cNvSpPr/>
          <p:nvPr/>
        </p:nvSpPr>
        <p:spPr>
          <a:xfrm>
            <a:off x="2037104" y="710368"/>
            <a:ext cx="9848851" cy="4407232"/>
          </a:xfrm>
          <a:prstGeom prst="rect">
            <a:avLst/>
          </a:prstGeom>
        </p:spPr>
        <p:txBody>
          <a:bodyPr wrap="square">
            <a:spAutoFit/>
          </a:bodyPr>
          <a:lstStyle/>
          <a:p>
            <a:pPr marL="285750" lvl="0" indent="-285750">
              <a:lnSpc>
                <a:spcPct val="80000"/>
              </a:lnSpc>
              <a:spcBef>
                <a:spcPts val="500"/>
              </a:spcBef>
              <a:buFont typeface="Arial" panose="020B0604020202020204" pitchFamily="34" charset="0"/>
              <a:buChar char="•"/>
            </a:pPr>
            <a:r>
              <a:rPr lang="de-DE" dirty="0"/>
              <a:t>Es gibt also durchaus bestehende, aber nicht unüberwindliche verfassungsrechtliche Hürden. Der (menschliche) Richter ist durch Art. 92 GG jedenfalls nicht davor geschützt, dass man ihm einen digitalen Kollegen an die Seite stellt, der ihn irgendwann zum „Auslaufmodell“ macht</a:t>
            </a:r>
          </a:p>
          <a:p>
            <a:pPr lvl="0">
              <a:lnSpc>
                <a:spcPct val="80000"/>
              </a:lnSpc>
              <a:spcBef>
                <a:spcPts val="500"/>
              </a:spcBef>
            </a:pPr>
            <a:endParaRPr lang="de-DE" dirty="0"/>
          </a:p>
          <a:p>
            <a:pPr marL="285750" lvl="0" indent="-285750">
              <a:lnSpc>
                <a:spcPct val="80000"/>
              </a:lnSpc>
              <a:spcBef>
                <a:spcPts val="500"/>
              </a:spcBef>
              <a:buFont typeface="Arial" panose="020B0604020202020204" pitchFamily="34" charset="0"/>
              <a:buChar char="•"/>
            </a:pPr>
            <a:r>
              <a:rPr lang="de-DE" dirty="0"/>
              <a:t>Ansatz von Enders („Einsatz künstlicher Intelligenz bei juristischer Entscheidungsfindung“, JA 2018, 721ff.) nach der „Normalfall-Methode bei konsequentem Strukturdenken“</a:t>
            </a:r>
            <a:br>
              <a:rPr lang="de-DE" dirty="0"/>
            </a:br>
            <a:r>
              <a:rPr lang="de-DE" dirty="0"/>
              <a:t> </a:t>
            </a:r>
          </a:p>
          <a:p>
            <a:pPr marL="285750" lvl="0" indent="-285750">
              <a:lnSpc>
                <a:spcPct val="80000"/>
              </a:lnSpc>
              <a:spcBef>
                <a:spcPts val="500"/>
              </a:spcBef>
              <a:buFont typeface="Arial" panose="020B0604020202020204" pitchFamily="34" charset="0"/>
              <a:buChar char="•"/>
            </a:pPr>
            <a:r>
              <a:rPr lang="de-DE" dirty="0"/>
              <a:t>Extrempositionen: KI in Richterfunktion (zweifelsfrei unzulässig), und KI zur Entscheidungsvorbereitung bei Rechtsanwälten (zweifelsfrei zulässig)</a:t>
            </a:r>
          </a:p>
          <a:p>
            <a:pPr lvl="0">
              <a:lnSpc>
                <a:spcPct val="80000"/>
              </a:lnSpc>
              <a:spcBef>
                <a:spcPts val="500"/>
              </a:spcBef>
            </a:pPr>
            <a:endParaRPr lang="de-DE" dirty="0"/>
          </a:p>
          <a:p>
            <a:pPr marL="285750" lvl="0" indent="-285750">
              <a:lnSpc>
                <a:spcPct val="80000"/>
              </a:lnSpc>
              <a:spcBef>
                <a:spcPts val="500"/>
              </a:spcBef>
              <a:buFont typeface="Arial" panose="020B0604020202020204" pitchFamily="34" charset="0"/>
              <a:buChar char="•"/>
            </a:pPr>
            <a:r>
              <a:rPr lang="de-DE" dirty="0"/>
              <a:t>Dazwischen alle möglichen abgestuften Anwendungen bei Gericht eher unzulässig (Vorprägung der Entscheidung als Verstoß gegen das Recht auf rechtliches Gehör, Art. 103 GG; jedenfalls wegen der richterlichen Unabhängigkeit, Art. 97 Abs. 1 GG, keine Pflicht des Richters zur Nutzung von KI begründbar); zudem einfachgesetzliches Argument: Richter und Rechtsanwalt benötigen nach DRiG und BRAO die „Befähigung zum Richteramt“. Enders hält es mit Blick auf Art. 101  Abs. 1 </a:t>
            </a:r>
            <a:br>
              <a:rPr lang="de-DE" dirty="0"/>
            </a:br>
            <a:r>
              <a:rPr lang="de-DE" dirty="0"/>
              <a:t>Satz 2 GG (Recht auf den gesetzlichen Richter) im Einklang mit der Kommentarlage ohne weitere Begründung für „völlig selbstverständlich“, dass gesetzlicher Richter im Sinne dieser Norm eine natürliche Person ist</a:t>
            </a:r>
          </a:p>
        </p:txBody>
      </p:sp>
    </p:spTree>
    <p:extLst>
      <p:ext uri="{BB962C8B-B14F-4D97-AF65-F5344CB8AC3E}">
        <p14:creationId xmlns:p14="http://schemas.microsoft.com/office/powerpoint/2010/main" val="2146868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69207CC7-EA09-4F31-9084-48B21513A47A}"/>
              </a:ext>
            </a:extLst>
          </p:cNvPr>
          <p:cNvSpPr/>
          <p:nvPr/>
        </p:nvSpPr>
        <p:spPr>
          <a:xfrm>
            <a:off x="2037104" y="710368"/>
            <a:ext cx="9848851" cy="4914551"/>
          </a:xfrm>
          <a:prstGeom prst="rect">
            <a:avLst/>
          </a:prstGeom>
        </p:spPr>
        <p:txBody>
          <a:bodyPr wrap="square">
            <a:spAutoFit/>
          </a:bodyPr>
          <a:lstStyle/>
          <a:p>
            <a:pPr marL="285750" lvl="0" indent="-285750">
              <a:lnSpc>
                <a:spcPct val="80000"/>
              </a:lnSpc>
              <a:spcBef>
                <a:spcPts val="500"/>
              </a:spcBef>
              <a:buFont typeface="Arial" panose="020B0604020202020204" pitchFamily="34" charset="0"/>
              <a:buChar char="•"/>
            </a:pPr>
            <a:r>
              <a:rPr lang="de-DE" dirty="0"/>
              <a:t>Rechtsprechung zum Thema: Die Verfassungsgerichte haben sich bislang (wohl aus dem gleichen Grund wie der Gesetzgeber, nämlich mangels technischem Anlass) nicht mit der Frage befasst, ob staatliche Eingriffe immer von Menschen kontrolliert und gesteuert werden müssen. Entscheidungen „im Umfeld“ des Themas:</a:t>
            </a:r>
          </a:p>
          <a:p>
            <a:pPr lvl="0">
              <a:lnSpc>
                <a:spcPct val="80000"/>
              </a:lnSpc>
              <a:spcBef>
                <a:spcPts val="500"/>
              </a:spcBef>
            </a:pPr>
            <a:endParaRPr lang="de-DE" dirty="0"/>
          </a:p>
          <a:p>
            <a:pPr marL="285750" lvl="0" indent="-285750">
              <a:lnSpc>
                <a:spcPct val="80000"/>
              </a:lnSpc>
              <a:spcBef>
                <a:spcPts val="500"/>
              </a:spcBef>
              <a:buFont typeface="Arial" panose="020B0604020202020204" pitchFamily="34" charset="0"/>
              <a:buChar char="•"/>
            </a:pPr>
            <a:r>
              <a:rPr lang="de-DE" dirty="0"/>
              <a:t>OLG Frankfurt vom 03.01.2020 (2 </a:t>
            </a:r>
            <a:r>
              <a:rPr lang="de-DE" dirty="0" err="1"/>
              <a:t>Ss-OWi</a:t>
            </a:r>
            <a:r>
              <a:rPr lang="de-DE" dirty="0"/>
              <a:t> 963/18) beschäftigt sich mit der Delegation der Überwachung des ruhenden Verkehrs auf nichtstaatliche Einrichtungen (privater Überwachungsdienst). Ergebnis: keine Delegation des staatlichen Gewaltmonopols außerhalb der staatlichen Sphäre (Entscheidung, nicht Vollzug!). Aber: Algorithmus wäre staatliche Sphäre</a:t>
            </a:r>
          </a:p>
          <a:p>
            <a:pPr lvl="0">
              <a:lnSpc>
                <a:spcPct val="80000"/>
              </a:lnSpc>
              <a:spcBef>
                <a:spcPts val="500"/>
              </a:spcBef>
            </a:pPr>
            <a:endParaRPr lang="de-DE" dirty="0"/>
          </a:p>
          <a:p>
            <a:pPr marL="285750" lvl="0" indent="-285750">
              <a:lnSpc>
                <a:spcPct val="80000"/>
              </a:lnSpc>
              <a:spcBef>
                <a:spcPts val="500"/>
              </a:spcBef>
              <a:buFont typeface="Arial" panose="020B0604020202020204" pitchFamily="34" charset="0"/>
              <a:buChar char="•"/>
            </a:pPr>
            <a:r>
              <a:rPr lang="de-DE" dirty="0"/>
              <a:t>AG Brilon vom 20.05.2019 (11 </a:t>
            </a:r>
            <a:r>
              <a:rPr lang="de-DE" dirty="0" err="1"/>
              <a:t>Ds</a:t>
            </a:r>
            <a:r>
              <a:rPr lang="de-DE" dirty="0"/>
              <a:t> – 215 </a:t>
            </a:r>
            <a:r>
              <a:rPr lang="de-DE" dirty="0" err="1"/>
              <a:t>Js</a:t>
            </a:r>
            <a:r>
              <a:rPr lang="de-DE" dirty="0"/>
              <a:t> 42/18 – 30/19) über den Polizeihund mit „hab acht Befehl“: „Diensthund“ wird kein Hoheitsträger, eigene Entscheidung muss von „intellektueller Durchdringung der Sach- und Rechtslage“ getragen sein (fortlaufende Verhältnismäßigkeitsprüfung!), was bei einem Hund (der für sein Tun auch nicht haftbar gemacht werden kann) nicht der Fall ist. Aber: im Gegensatz zur tierischen Unberechenbarkeit behält der Algorithmus einen kühler kalkulierenden Kopf als der menschliche Richter</a:t>
            </a:r>
          </a:p>
          <a:p>
            <a:pPr lvl="0">
              <a:lnSpc>
                <a:spcPct val="80000"/>
              </a:lnSpc>
              <a:spcBef>
                <a:spcPts val="500"/>
              </a:spcBef>
            </a:pPr>
            <a:endParaRPr lang="de-DE" dirty="0"/>
          </a:p>
          <a:p>
            <a:pPr marL="285750" lvl="0" indent="-285750">
              <a:lnSpc>
                <a:spcPct val="80000"/>
              </a:lnSpc>
              <a:spcBef>
                <a:spcPts val="500"/>
              </a:spcBef>
              <a:buFont typeface="Arial" panose="020B0604020202020204" pitchFamily="34" charset="0"/>
              <a:buChar char="•"/>
            </a:pPr>
            <a:r>
              <a:rPr lang="de-DE" dirty="0"/>
              <a:t>Mittelbare Hürde für Datengenerierung durch Datenschutz und Recht auf informationelle Selbstbestimmung (Diskussion zur Corona-App, aber: sehr zeitgeistabhängige und irrationale Diskussionen, siehe Listen in den Gaststätten nach dem Lockdown)</a:t>
            </a:r>
          </a:p>
        </p:txBody>
      </p:sp>
    </p:spTree>
    <p:extLst>
      <p:ext uri="{BB962C8B-B14F-4D97-AF65-F5344CB8AC3E}">
        <p14:creationId xmlns:p14="http://schemas.microsoft.com/office/powerpoint/2010/main" val="85424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69207CC7-EA09-4F31-9084-48B21513A47A}"/>
              </a:ext>
            </a:extLst>
          </p:cNvPr>
          <p:cNvSpPr/>
          <p:nvPr/>
        </p:nvSpPr>
        <p:spPr>
          <a:xfrm>
            <a:off x="2037104" y="710368"/>
            <a:ext cx="9848851" cy="5383397"/>
          </a:xfrm>
          <a:prstGeom prst="rect">
            <a:avLst/>
          </a:prstGeom>
        </p:spPr>
        <p:txBody>
          <a:bodyPr wrap="square">
            <a:spAutoFit/>
          </a:bodyPr>
          <a:lstStyle/>
          <a:p>
            <a:pPr marL="342900" lvl="0" indent="-342900">
              <a:lnSpc>
                <a:spcPct val="80000"/>
              </a:lnSpc>
              <a:spcBef>
                <a:spcPts val="400"/>
              </a:spcBef>
              <a:buFont typeface="+mj-lt"/>
              <a:buAutoNum type="arabicPeriod" startAt="6"/>
            </a:pPr>
            <a:r>
              <a:rPr lang="de-DE" b="1" dirty="0"/>
              <a:t> Die gedankliche Herausforderung</a:t>
            </a:r>
          </a:p>
          <a:p>
            <a:pPr lvl="0">
              <a:lnSpc>
                <a:spcPct val="80000"/>
              </a:lnSpc>
              <a:spcBef>
                <a:spcPts val="400"/>
              </a:spcBef>
            </a:pPr>
            <a:endParaRPr lang="de-DE" dirty="0"/>
          </a:p>
          <a:p>
            <a:pPr marL="285750" lvl="0" indent="-285750">
              <a:lnSpc>
                <a:spcPct val="80000"/>
              </a:lnSpc>
              <a:spcBef>
                <a:spcPts val="400"/>
              </a:spcBef>
              <a:buFont typeface="Arial" panose="020B0604020202020204" pitchFamily="34" charset="0"/>
              <a:buChar char="•"/>
            </a:pPr>
            <a:r>
              <a:rPr lang="de-DE" dirty="0"/>
              <a:t>Wollen wir das, was technisch möglich ist, überhaupt? Wir halten Adrians digitalen Helfer eher für vertretbar (</a:t>
            </a:r>
            <a:r>
              <a:rPr lang="de-DE" dirty="0" err="1"/>
              <a:t>a.A</a:t>
            </a:r>
            <a:r>
              <a:rPr lang="de-DE" dirty="0"/>
              <a:t>. Enders), </a:t>
            </a:r>
            <a:r>
              <a:rPr lang="de-DE" dirty="0" err="1"/>
              <a:t>Datzers</a:t>
            </a:r>
            <a:r>
              <a:rPr lang="de-DE" dirty="0"/>
              <a:t> Prognose nicht. Lässt sich das trennen?</a:t>
            </a:r>
          </a:p>
          <a:p>
            <a:pPr lvl="0">
              <a:lnSpc>
                <a:spcPct val="80000"/>
              </a:lnSpc>
              <a:spcBef>
                <a:spcPts val="400"/>
              </a:spcBef>
            </a:pPr>
            <a:endParaRPr lang="de-DE" dirty="0"/>
          </a:p>
          <a:p>
            <a:pPr marL="285750" lvl="0" indent="-285750">
              <a:lnSpc>
                <a:spcPct val="80000"/>
              </a:lnSpc>
              <a:spcBef>
                <a:spcPts val="400"/>
              </a:spcBef>
              <a:buFont typeface="Arial" panose="020B0604020202020204" pitchFamily="34" charset="0"/>
              <a:buChar char="•"/>
            </a:pPr>
            <a:r>
              <a:rPr lang="de-DE" dirty="0"/>
              <a:t>Frage geht über die Dinge hinaus, die zunächst nahe liegend erscheinen: Ermittlung des Maßes der Schuld („Wettermodell“), der Unterschied zwischen Amtsermittlungsgrundsatz und Beibringungsgrundsatz etc.</a:t>
            </a:r>
          </a:p>
          <a:p>
            <a:pPr lvl="0">
              <a:lnSpc>
                <a:spcPct val="80000"/>
              </a:lnSpc>
              <a:spcBef>
                <a:spcPts val="400"/>
              </a:spcBef>
            </a:pPr>
            <a:endParaRPr lang="de-DE" dirty="0"/>
          </a:p>
          <a:p>
            <a:pPr marL="285750" lvl="0" indent="-285750">
              <a:lnSpc>
                <a:spcPct val="80000"/>
              </a:lnSpc>
              <a:spcBef>
                <a:spcPts val="400"/>
              </a:spcBef>
              <a:buFont typeface="Arial" panose="020B0604020202020204" pitchFamily="34" charset="0"/>
              <a:buChar char="•"/>
            </a:pPr>
            <a:r>
              <a:rPr lang="de-DE" dirty="0"/>
              <a:t>Instanzenzug: mit welchem Recht hebt das „schlechtere“ Obergericht den allwissenden KI-Richter erster Instanz auf, wenn man KI auf die untere Instanz beschränkt (Estland)?</a:t>
            </a:r>
          </a:p>
          <a:p>
            <a:pPr lvl="0">
              <a:lnSpc>
                <a:spcPct val="80000"/>
              </a:lnSpc>
              <a:spcBef>
                <a:spcPts val="400"/>
              </a:spcBef>
            </a:pPr>
            <a:endParaRPr lang="de-DE" dirty="0"/>
          </a:p>
          <a:p>
            <a:pPr marL="285750" lvl="0" indent="-285750">
              <a:lnSpc>
                <a:spcPct val="80000"/>
              </a:lnSpc>
              <a:spcBef>
                <a:spcPts val="400"/>
              </a:spcBef>
              <a:buFont typeface="Arial" panose="020B0604020202020204" pitchFamily="34" charset="0"/>
              <a:buChar char="•"/>
            </a:pPr>
            <a:r>
              <a:rPr lang="de-DE" dirty="0"/>
              <a:t>Rechtsprechung und Lehre werden in jedem Fall künftig auch die von einer KI „konstruierten“ Urteile einbeziehen. Der Algorithmus greift zunächst auf Datenbanken aller möglichen Entscheidungssammlungen und Literatur zu; irgendwann dann in der Hauptsache nur noch auf eigene Urteile? Ab welchem Punkt dreht sich diese Art der Rechtspflege im Kreis, kommt der fachliche Diskurs zum Erliegen? Wird der Algorithmus irgendwann selbstreferenziell bis hin zum Zirkelschluss? Macht es Sinn, mit eine Maschine fachlich zu diskutieren?  Was hat das für Auswirkungen auf die Rechtsfortbildung? Gibt es noch Gegenmeinungen, auf die sich eine Prozesspartei berufen kann? Wie soll eine Klageerwiderung aussehen, wenn die gleiche KI die Klageschrift verfasst? Wer hat Meta-Kompetenzen, wenn eine noch so perfekt konstruierte KI-Entscheidung als „falsch“ oder unbillig empfunden wird?</a:t>
            </a:r>
          </a:p>
        </p:txBody>
      </p:sp>
    </p:spTree>
    <p:extLst>
      <p:ext uri="{BB962C8B-B14F-4D97-AF65-F5344CB8AC3E}">
        <p14:creationId xmlns:p14="http://schemas.microsoft.com/office/powerpoint/2010/main" val="2543880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69207CC7-EA09-4F31-9084-48B21513A47A}"/>
              </a:ext>
            </a:extLst>
          </p:cNvPr>
          <p:cNvSpPr/>
          <p:nvPr/>
        </p:nvSpPr>
        <p:spPr>
          <a:xfrm>
            <a:off x="2037104" y="710368"/>
            <a:ext cx="9848851" cy="4735014"/>
          </a:xfrm>
          <a:prstGeom prst="rect">
            <a:avLst/>
          </a:prstGeom>
        </p:spPr>
        <p:txBody>
          <a:bodyPr wrap="square">
            <a:spAutoFit/>
          </a:bodyPr>
          <a:lstStyle/>
          <a:p>
            <a:pPr marL="285750" lvl="0" indent="-285750">
              <a:lnSpc>
                <a:spcPct val="80000"/>
              </a:lnSpc>
              <a:spcBef>
                <a:spcPts val="400"/>
              </a:spcBef>
              <a:buFont typeface="Arial" panose="020B0604020202020204" pitchFamily="34" charset="0"/>
              <a:buChar char="•"/>
            </a:pPr>
            <a:r>
              <a:rPr lang="de-DE" dirty="0"/>
              <a:t>Wenn Computer über uns richten und die Rechtsfortbildung übernehmen, warum nicht auch gleich die Gesetzgebung (FFF, </a:t>
            </a:r>
            <a:r>
              <a:rPr lang="de-DE" dirty="0" err="1"/>
              <a:t>extinction</a:t>
            </a:r>
            <a:r>
              <a:rPr lang="de-DE" dirty="0"/>
              <a:t> </a:t>
            </a:r>
            <a:r>
              <a:rPr lang="de-DE" dirty="0" err="1"/>
              <a:t>rebellion</a:t>
            </a:r>
            <a:r>
              <a:rPr lang="de-DE" dirty="0"/>
              <a:t>: „Demokratie ist ein untaugliches Konzept, die Probleme des Planeten zu lösen“;  Prof. Schomerus zu Grundrechtseinschränkungen aus übergeordneten Gründen Corona/Klimanotstand); Konzept der platonischen Philosophenrepublik, nur dass eben kein menschlicher Philosoph sondern die „reine Vernunft“ der KI regiert? Ein perfekter, selbstgebauter Kerker, denn gegen scheinbar unbestechliche Vernunft lässt sich nur schwer etwas vorbringen</a:t>
            </a:r>
          </a:p>
          <a:p>
            <a:pPr lvl="0">
              <a:lnSpc>
                <a:spcPct val="80000"/>
              </a:lnSpc>
              <a:spcBef>
                <a:spcPts val="400"/>
              </a:spcBef>
            </a:pPr>
            <a:endParaRPr lang="de-DE" dirty="0"/>
          </a:p>
          <a:p>
            <a:pPr marL="285750" lvl="0" indent="-285750">
              <a:lnSpc>
                <a:spcPct val="80000"/>
              </a:lnSpc>
              <a:spcBef>
                <a:spcPts val="400"/>
              </a:spcBef>
              <a:buFont typeface="Arial" panose="020B0604020202020204" pitchFamily="34" charset="0"/>
              <a:buChar char="•"/>
            </a:pPr>
            <a:r>
              <a:rPr lang="de-DE" dirty="0"/>
              <a:t>Verzwergen wir Juristen und unser Fach nicht selbst? Große Themen gehen im Alltagsgeschäft unter. Vorsicht: Narrative verlieren ihre Kraft nach ca. 70 Jahren. Was wird aus der großen Erzählung unseres GG über die Erfahrungen aus Krieg und Gewaltherrschaft? Dem BGH, der 1967 noch meinte, „wer sich beschränkt, dem geschieht kein Unrecht“, hat BVerfG 22, 49 ff. noch deutlich entgegen gehalten, dass der Rechtsstaat eine Bringschuld hat. Aber was tun, wenn der Bürger in Annahmeverzug gerät? </a:t>
            </a:r>
          </a:p>
          <a:p>
            <a:pPr lvl="0">
              <a:lnSpc>
                <a:spcPct val="80000"/>
              </a:lnSpc>
              <a:spcBef>
                <a:spcPts val="400"/>
              </a:spcBef>
            </a:pPr>
            <a:endParaRPr lang="de-DE" dirty="0"/>
          </a:p>
          <a:p>
            <a:pPr marL="285750" lvl="0" indent="-285750">
              <a:lnSpc>
                <a:spcPct val="80000"/>
              </a:lnSpc>
              <a:spcBef>
                <a:spcPts val="400"/>
              </a:spcBef>
              <a:buFont typeface="Arial" panose="020B0604020202020204" pitchFamily="34" charset="0"/>
              <a:buChar char="•"/>
            </a:pPr>
            <a:r>
              <a:rPr lang="de-DE" dirty="0"/>
              <a:t>Es muss nicht so kommen, aber man muss die Entwicklungen ernst nehmen und sie nicht nur technisch, sondern auch juristisch begleiten. Letztlich: nach Art. 20 Abs. 2 GG geht die Staatsgewalt vom Volke aus. Und das besteht unzweifelhaft immer noch aus Menschen. Können sie diese Gewalt wirklich an KI delegieren? Sollte man dem Art. 20 Abs. 2 GG hinzufügen: „Sie (die Staatsgewalt) ist letztverantwortlich von Menschen wahrzunehmen“? </a:t>
            </a:r>
          </a:p>
        </p:txBody>
      </p:sp>
    </p:spTree>
    <p:extLst>
      <p:ext uri="{BB962C8B-B14F-4D97-AF65-F5344CB8AC3E}">
        <p14:creationId xmlns:p14="http://schemas.microsoft.com/office/powerpoint/2010/main" val="2044402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69207CC7-EA09-4F31-9084-48B21513A47A}"/>
              </a:ext>
            </a:extLst>
          </p:cNvPr>
          <p:cNvSpPr/>
          <p:nvPr/>
        </p:nvSpPr>
        <p:spPr>
          <a:xfrm>
            <a:off x="1838324" y="2847275"/>
            <a:ext cx="9848851" cy="597087"/>
          </a:xfrm>
          <a:prstGeom prst="rect">
            <a:avLst/>
          </a:prstGeom>
        </p:spPr>
        <p:txBody>
          <a:bodyPr wrap="square">
            <a:spAutoFit/>
          </a:bodyPr>
          <a:lstStyle/>
          <a:p>
            <a:pPr lvl="0" algn="ctr">
              <a:lnSpc>
                <a:spcPct val="80000"/>
              </a:lnSpc>
              <a:spcBef>
                <a:spcPts val="500"/>
              </a:spcBef>
            </a:pPr>
            <a:r>
              <a:rPr lang="de-DE" sz="4000" dirty="0"/>
              <a:t>Vielen Dank für Ihre Aufmerksamkeit!</a:t>
            </a:r>
          </a:p>
        </p:txBody>
      </p:sp>
    </p:spTree>
    <p:extLst>
      <p:ext uri="{BB962C8B-B14F-4D97-AF65-F5344CB8AC3E}">
        <p14:creationId xmlns:p14="http://schemas.microsoft.com/office/powerpoint/2010/main" val="462092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69207CC7-EA09-4F31-9084-48B21513A47A}"/>
              </a:ext>
            </a:extLst>
          </p:cNvPr>
          <p:cNvSpPr/>
          <p:nvPr/>
        </p:nvSpPr>
        <p:spPr>
          <a:xfrm>
            <a:off x="2037104" y="710368"/>
            <a:ext cx="9848851" cy="4063035"/>
          </a:xfrm>
          <a:prstGeom prst="rect">
            <a:avLst/>
          </a:prstGeom>
        </p:spPr>
        <p:txBody>
          <a:bodyPr wrap="square">
            <a:spAutoFit/>
          </a:bodyPr>
          <a:lstStyle/>
          <a:p>
            <a:pPr marL="342900" lvl="0" indent="-342900">
              <a:lnSpc>
                <a:spcPct val="80000"/>
              </a:lnSpc>
              <a:spcBef>
                <a:spcPts val="500"/>
              </a:spcBef>
              <a:buFont typeface="+mj-lt"/>
              <a:buAutoNum type="arabicPeriod"/>
            </a:pPr>
            <a:r>
              <a:rPr lang="de-DE" b="1" dirty="0"/>
              <a:t>Problemstellung und Problembewusstsein</a:t>
            </a:r>
          </a:p>
          <a:p>
            <a:pPr lvl="0">
              <a:lnSpc>
                <a:spcPct val="80000"/>
              </a:lnSpc>
              <a:spcBef>
                <a:spcPts val="500"/>
              </a:spcBef>
            </a:pPr>
            <a:endParaRPr lang="de-DE" dirty="0"/>
          </a:p>
          <a:p>
            <a:pPr marL="285750" lvl="0" indent="-285750">
              <a:lnSpc>
                <a:spcPct val="80000"/>
              </a:lnSpc>
              <a:spcBef>
                <a:spcPts val="500"/>
              </a:spcBef>
              <a:buFont typeface="Arial" panose="020B0604020202020204" pitchFamily="34" charset="0"/>
              <a:buChar char="•"/>
            </a:pPr>
            <a:r>
              <a:rPr lang="de-DE" dirty="0"/>
              <a:t>Vollsubstitution hält jeder Jurist zunächst für unmöglich, aus verfassungsrechtlichen wie auch aus technischen Gründen</a:t>
            </a:r>
          </a:p>
          <a:p>
            <a:pPr lvl="0">
              <a:lnSpc>
                <a:spcPct val="80000"/>
              </a:lnSpc>
              <a:spcBef>
                <a:spcPts val="500"/>
              </a:spcBef>
            </a:pPr>
            <a:endParaRPr lang="de-DE" dirty="0"/>
          </a:p>
          <a:p>
            <a:pPr marL="285750" lvl="0" indent="-285750">
              <a:lnSpc>
                <a:spcPct val="80000"/>
              </a:lnSpc>
              <a:spcBef>
                <a:spcPts val="500"/>
              </a:spcBef>
              <a:buFont typeface="Arial" panose="020B0604020202020204" pitchFamily="34" charset="0"/>
              <a:buChar char="•"/>
            </a:pPr>
            <a:r>
              <a:rPr lang="de-DE" dirty="0"/>
              <a:t>Juristisch unbefangene Zuhörer halten eine derart „neutrale“ Instanz oft für eine tolle Idee</a:t>
            </a:r>
          </a:p>
          <a:p>
            <a:pPr lvl="0">
              <a:lnSpc>
                <a:spcPct val="80000"/>
              </a:lnSpc>
              <a:spcBef>
                <a:spcPts val="500"/>
              </a:spcBef>
            </a:pPr>
            <a:endParaRPr lang="de-DE" dirty="0"/>
          </a:p>
          <a:p>
            <a:pPr marL="285750" lvl="0" indent="-285750">
              <a:lnSpc>
                <a:spcPct val="80000"/>
              </a:lnSpc>
              <a:spcBef>
                <a:spcPts val="500"/>
              </a:spcBef>
              <a:buFont typeface="Arial" panose="020B0604020202020204" pitchFamily="34" charset="0"/>
              <a:buChar char="•"/>
            </a:pPr>
            <a:r>
              <a:rPr lang="de-DE" dirty="0"/>
              <a:t>Misstrauen in die Politik und von Menschen geführte staatliche Institutionen wuchs jedenfalls vor Corona zusehends; fraglich, ob sich der </a:t>
            </a:r>
            <a:r>
              <a:rPr lang="de-DE" dirty="0" err="1"/>
              <a:t>coronabedingte</a:t>
            </a:r>
            <a:r>
              <a:rPr lang="de-DE" dirty="0"/>
              <a:t> Ruf nach dem starken Staat hält</a:t>
            </a:r>
          </a:p>
          <a:p>
            <a:pPr lvl="0">
              <a:lnSpc>
                <a:spcPct val="80000"/>
              </a:lnSpc>
              <a:spcBef>
                <a:spcPts val="500"/>
              </a:spcBef>
            </a:pPr>
            <a:endParaRPr lang="de-DE" dirty="0"/>
          </a:p>
          <a:p>
            <a:pPr marL="285750" lvl="0" indent="-285750">
              <a:lnSpc>
                <a:spcPct val="80000"/>
              </a:lnSpc>
              <a:spcBef>
                <a:spcPts val="500"/>
              </a:spcBef>
              <a:buFont typeface="Arial" panose="020B0604020202020204" pitchFamily="34" charset="0"/>
              <a:buChar char="•"/>
            </a:pPr>
            <a:r>
              <a:rPr lang="de-DE" dirty="0"/>
              <a:t>Technisches ist für die Arbeitsgruppe sicher nicht viel Neues, muss aber am Anfang erwähnt werden, zwei „Wege zur Substitution“</a:t>
            </a:r>
          </a:p>
          <a:p>
            <a:pPr lvl="0">
              <a:lnSpc>
                <a:spcPct val="80000"/>
              </a:lnSpc>
              <a:spcBef>
                <a:spcPts val="500"/>
              </a:spcBef>
            </a:pPr>
            <a:endParaRPr lang="de-DE" dirty="0"/>
          </a:p>
          <a:p>
            <a:pPr marL="285750" lvl="0" indent="-285750">
              <a:lnSpc>
                <a:spcPct val="80000"/>
              </a:lnSpc>
              <a:spcBef>
                <a:spcPts val="500"/>
              </a:spcBef>
              <a:buFont typeface="Arial" panose="020B0604020202020204" pitchFamily="34" charset="0"/>
              <a:buChar char="•"/>
            </a:pPr>
            <a:r>
              <a:rPr lang="de-DE" dirty="0"/>
              <a:t>Was kann Technik (jetzt und in absehbarer Zeit), was kann man ihr übertragen (Arbeitserleichterung, voller Ersatz des menschlichen Richters), und wollen wir das?</a:t>
            </a:r>
          </a:p>
        </p:txBody>
      </p:sp>
    </p:spTree>
    <p:extLst>
      <p:ext uri="{BB962C8B-B14F-4D97-AF65-F5344CB8AC3E}">
        <p14:creationId xmlns:p14="http://schemas.microsoft.com/office/powerpoint/2010/main" val="490964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69207CC7-EA09-4F31-9084-48B21513A47A}"/>
              </a:ext>
            </a:extLst>
          </p:cNvPr>
          <p:cNvSpPr/>
          <p:nvPr/>
        </p:nvSpPr>
        <p:spPr>
          <a:xfrm>
            <a:off x="2037104" y="710368"/>
            <a:ext cx="9848851" cy="4156394"/>
          </a:xfrm>
          <a:prstGeom prst="rect">
            <a:avLst/>
          </a:prstGeom>
        </p:spPr>
        <p:txBody>
          <a:bodyPr wrap="square">
            <a:spAutoFit/>
          </a:bodyPr>
          <a:lstStyle/>
          <a:p>
            <a:pPr marL="342900" lvl="0" indent="-342900">
              <a:lnSpc>
                <a:spcPct val="80000"/>
              </a:lnSpc>
              <a:spcBef>
                <a:spcPts val="500"/>
              </a:spcBef>
              <a:buFont typeface="+mj-lt"/>
              <a:buAutoNum type="arabicPeriod" startAt="2"/>
            </a:pPr>
            <a:r>
              <a:rPr lang="de-DE" b="1" dirty="0"/>
              <a:t>Der „Richterautomat“ nach Adrian („Der „Richterautomat“ ist möglich, Semantik ist nur eine Illusion“, </a:t>
            </a:r>
            <a:r>
              <a:rPr lang="de-DE" b="1" dirty="0" err="1"/>
              <a:t>Duckner</a:t>
            </a:r>
            <a:r>
              <a:rPr lang="de-DE" b="1" dirty="0"/>
              <a:t> &amp; Humblot, Berlin 2017)</a:t>
            </a:r>
          </a:p>
          <a:p>
            <a:pPr marL="0" marR="0" lvl="0" indent="0" algn="l" defTabSz="457200" rtl="0" eaLnBrk="1" fontAlgn="auto" latinLnBrk="0" hangingPunct="1">
              <a:lnSpc>
                <a:spcPct val="80000"/>
              </a:lnSpc>
              <a:spcBef>
                <a:spcPts val="500"/>
              </a:spcBef>
              <a:spcAft>
                <a:spcPts val="0"/>
              </a:spcAft>
              <a:buClrTx/>
              <a:buSzTx/>
              <a:buFontTx/>
              <a:buNone/>
              <a:tabLst/>
              <a:defRPr/>
            </a:pPr>
            <a:endParaRPr kumimoji="0" lang="de-DE" sz="1800" b="0" i="0" u="none" strike="noStrike" kern="1200" cap="none" spc="0" normalizeH="0" baseline="0" noProof="0" dirty="0">
              <a:ln>
                <a:noFill/>
              </a:ln>
              <a:solidFill>
                <a:prstClr val="black"/>
              </a:solidFill>
              <a:effectLst/>
              <a:uLnTx/>
              <a:uFillTx/>
              <a:latin typeface="Corbel" panose="020B0503020204020204"/>
              <a:ea typeface="+mn-ea"/>
              <a:cs typeface="+mn-cs"/>
            </a:endParaRPr>
          </a:p>
          <a:p>
            <a:pPr marL="285750" lvl="0" indent="-285750">
              <a:lnSpc>
                <a:spcPct val="80000"/>
              </a:lnSpc>
              <a:spcBef>
                <a:spcPts val="500"/>
              </a:spcBef>
              <a:buFont typeface="Arial" panose="020B0604020202020204" pitchFamily="34" charset="0"/>
              <a:buChar char="•"/>
            </a:pPr>
            <a:r>
              <a:rPr lang="de-DE" dirty="0"/>
              <a:t>Ansatz: ist juristisches Denken simulierbar? Idee: ein philosophisches Konzept zur Erklärung sprachlicher Bedeutung liefern, um eine Programmarchitektur für einen „</a:t>
            </a:r>
            <a:r>
              <a:rPr lang="de-DE" dirty="0" err="1"/>
              <a:t>lawbot</a:t>
            </a:r>
            <a:r>
              <a:rPr lang="de-DE" dirty="0"/>
              <a:t>“ zu entwickeln</a:t>
            </a:r>
          </a:p>
          <a:p>
            <a:pPr marL="0" marR="0" lvl="0" indent="0" algn="l" defTabSz="457200" rtl="0" eaLnBrk="1" fontAlgn="auto" latinLnBrk="0" hangingPunct="1">
              <a:lnSpc>
                <a:spcPct val="80000"/>
              </a:lnSpc>
              <a:spcBef>
                <a:spcPts val="500"/>
              </a:spcBef>
              <a:spcAft>
                <a:spcPts val="0"/>
              </a:spcAft>
              <a:buClrTx/>
              <a:buSzTx/>
              <a:buFontTx/>
              <a:buNone/>
              <a:tabLst/>
              <a:defRPr/>
            </a:pPr>
            <a:endParaRPr kumimoji="0" lang="de-DE" sz="1800" b="0" i="0" u="none" strike="noStrike" kern="1200" cap="none" spc="0" normalizeH="0" baseline="0" noProof="0" dirty="0">
              <a:ln>
                <a:noFill/>
              </a:ln>
              <a:solidFill>
                <a:prstClr val="black"/>
              </a:solidFill>
              <a:effectLst/>
              <a:uLnTx/>
              <a:uFillTx/>
              <a:latin typeface="Corbel" panose="020B0503020204020204"/>
              <a:ea typeface="+mn-ea"/>
              <a:cs typeface="+mn-cs"/>
            </a:endParaRPr>
          </a:p>
          <a:p>
            <a:pPr marL="285750" lvl="0" indent="-285750">
              <a:lnSpc>
                <a:spcPct val="80000"/>
              </a:lnSpc>
              <a:spcBef>
                <a:spcPts val="500"/>
              </a:spcBef>
              <a:buFont typeface="Arial" panose="020B0604020202020204" pitchFamily="34" charset="0"/>
              <a:buChar char="•"/>
            </a:pPr>
            <a:r>
              <a:rPr lang="de-DE" dirty="0"/>
              <a:t>Intensitäten der Anwendungsmöglichkeiten in aufsteigender Reihe: Literaturrecherche, umfassende Simulation juristischen Denkens, gänzliche Substitution des Richters</a:t>
            </a:r>
          </a:p>
          <a:p>
            <a:pPr lvl="0">
              <a:lnSpc>
                <a:spcPct val="80000"/>
              </a:lnSpc>
              <a:spcBef>
                <a:spcPts val="500"/>
              </a:spcBef>
            </a:pPr>
            <a:endParaRPr lang="de-DE" dirty="0"/>
          </a:p>
          <a:p>
            <a:pPr marL="285750" lvl="0" indent="-285750">
              <a:lnSpc>
                <a:spcPct val="80000"/>
              </a:lnSpc>
              <a:spcBef>
                <a:spcPts val="500"/>
              </a:spcBef>
              <a:buFont typeface="Arial" panose="020B0604020202020204" pitchFamily="34" charset="0"/>
              <a:buChar char="•"/>
            </a:pPr>
            <a:r>
              <a:rPr lang="de-DE" dirty="0"/>
              <a:t>Wie funktioniert juristisches Denken; Adrian blendet bei seinem Obersatz eigenen subjektiven Entscheidungsspielraum des Richters aus </a:t>
            </a:r>
          </a:p>
          <a:p>
            <a:pPr lvl="0">
              <a:lnSpc>
                <a:spcPct val="80000"/>
              </a:lnSpc>
              <a:spcBef>
                <a:spcPts val="500"/>
              </a:spcBef>
            </a:pPr>
            <a:endParaRPr lang="de-DE" dirty="0"/>
          </a:p>
          <a:p>
            <a:pPr marL="285750" lvl="0" indent="-285750">
              <a:lnSpc>
                <a:spcPct val="80000"/>
              </a:lnSpc>
              <a:spcBef>
                <a:spcPts val="500"/>
              </a:spcBef>
              <a:buFont typeface="Arial" panose="020B0604020202020204" pitchFamily="34" charset="0"/>
              <a:buChar char="•"/>
            </a:pPr>
            <a:r>
              <a:rPr lang="de-DE" dirty="0"/>
              <a:t>Ausgangspunkt: radikaler Holismus (Willard von </a:t>
            </a:r>
            <a:r>
              <a:rPr lang="de-DE" dirty="0" err="1"/>
              <a:t>Orman</a:t>
            </a:r>
            <a:r>
              <a:rPr lang="de-DE" dirty="0"/>
              <a:t> Quine). Jedes Individuum hat einzigartiges, individuelles Bild davon, wie es mit den anderen und der Welt umgeht, kann daher nicht wissen, ob es verstanden wird, selbst wenn beide die gleiche Sprache sprechen. Menschen simulieren nur, dass die natürliche Sprache eine semantische Bedeutung hätte</a:t>
            </a:r>
          </a:p>
        </p:txBody>
      </p:sp>
    </p:spTree>
    <p:extLst>
      <p:ext uri="{BB962C8B-B14F-4D97-AF65-F5344CB8AC3E}">
        <p14:creationId xmlns:p14="http://schemas.microsoft.com/office/powerpoint/2010/main" val="612209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69207CC7-EA09-4F31-9084-48B21513A47A}"/>
              </a:ext>
            </a:extLst>
          </p:cNvPr>
          <p:cNvSpPr/>
          <p:nvPr/>
        </p:nvSpPr>
        <p:spPr>
          <a:xfrm>
            <a:off x="2037104" y="710368"/>
            <a:ext cx="9848851" cy="4471352"/>
          </a:xfrm>
          <a:prstGeom prst="rect">
            <a:avLst/>
          </a:prstGeom>
        </p:spPr>
        <p:txBody>
          <a:bodyPr wrap="square">
            <a:spAutoFit/>
          </a:bodyPr>
          <a:lstStyle/>
          <a:p>
            <a:pPr marL="285750" lvl="0" indent="-285750">
              <a:lnSpc>
                <a:spcPct val="80000"/>
              </a:lnSpc>
              <a:spcBef>
                <a:spcPts val="500"/>
              </a:spcBef>
              <a:buFont typeface="Arial" panose="020B0604020202020204" pitchFamily="34" charset="0"/>
              <a:buChar char="•"/>
            </a:pPr>
            <a:r>
              <a:rPr lang="de-DE" dirty="0"/>
              <a:t>Maschinen arbeiten mit (für sie) semantisch bedeutungslosen, rein syntaktischen Strukturen, dem Menschen steht nach dem radikalen Holismus aber auch nicht mehr zur Verfügung</a:t>
            </a:r>
          </a:p>
          <a:p>
            <a:pPr lvl="0">
              <a:lnSpc>
                <a:spcPct val="80000"/>
              </a:lnSpc>
              <a:spcBef>
                <a:spcPts val="500"/>
              </a:spcBef>
            </a:pPr>
            <a:endParaRPr lang="de-DE" dirty="0"/>
          </a:p>
          <a:p>
            <a:pPr marL="285750" lvl="0" indent="-285750">
              <a:lnSpc>
                <a:spcPct val="80000"/>
              </a:lnSpc>
              <a:spcBef>
                <a:spcPts val="500"/>
              </a:spcBef>
              <a:buFont typeface="Arial" panose="020B0604020202020204" pitchFamily="34" charset="0"/>
              <a:buChar char="•"/>
            </a:pPr>
            <a:r>
              <a:rPr lang="de-DE" dirty="0"/>
              <a:t>Adrian entwickelt eine „Quasi-Quantentheorie der juristischen Sprache“. Nicht die semantische Bedeutung, sondern die syntaktische Struktur der juristischen Sprache wird genutzt, um der Maschine juristisches Denken „beizubringen“. Die Maschine filtert (wie der Mensch) „Sprachquanten“ aus dem Zeichenstrom und baut sie sinnvoll zusammen, wenn man ihr die richtigen Kriterien mitgibt (Hierarchisierung der Daten)</a:t>
            </a:r>
          </a:p>
          <a:p>
            <a:pPr lvl="0">
              <a:lnSpc>
                <a:spcPct val="80000"/>
              </a:lnSpc>
              <a:spcBef>
                <a:spcPts val="500"/>
              </a:spcBef>
            </a:pPr>
            <a:endParaRPr lang="de-DE" dirty="0"/>
          </a:p>
          <a:p>
            <a:pPr marL="285750" lvl="0" indent="-285750">
              <a:lnSpc>
                <a:spcPct val="80000"/>
              </a:lnSpc>
              <a:spcBef>
                <a:spcPts val="500"/>
              </a:spcBef>
              <a:buFont typeface="Arial" panose="020B0604020202020204" pitchFamily="34" charset="0"/>
              <a:buChar char="•"/>
            </a:pPr>
            <a:r>
              <a:rPr lang="de-DE" dirty="0"/>
              <a:t>Adrian: Demokratie- und Rechtsstaatsprinzip, wonach das Recht für alle gleich gelten sollte, würden besser umgesetzt, wenn der juristische Obersatz, also das Recht, von der Maschine und nicht durch einen menschlichen Richter „konstruiert“ wird. Möglichst alle Rechtsauffassungen möglichst aller am konkreten Rechtsproblem mitwirkenden Juristen entsprechend ihrer jeweiligen Rolle und staatsrechtlichen Befugnis würden automatisch durch die Maschine mit einbezogen</a:t>
            </a:r>
          </a:p>
          <a:p>
            <a:pPr lvl="0">
              <a:lnSpc>
                <a:spcPct val="80000"/>
              </a:lnSpc>
              <a:spcBef>
                <a:spcPts val="500"/>
              </a:spcBef>
            </a:pPr>
            <a:endParaRPr lang="de-DE" dirty="0"/>
          </a:p>
          <a:p>
            <a:pPr marL="285750" lvl="0" indent="-285750">
              <a:lnSpc>
                <a:spcPct val="80000"/>
              </a:lnSpc>
              <a:spcBef>
                <a:spcPts val="500"/>
              </a:spcBef>
              <a:buFont typeface="Arial" panose="020B0604020202020204" pitchFamily="34" charset="0"/>
              <a:buChar char="•"/>
            </a:pPr>
            <a:r>
              <a:rPr lang="de-DE" dirty="0"/>
              <a:t>Adrian ist der Ansicht, dass seine Maschine menschliche Juristen nicht ersetzen kann (allenfalls sog. „</a:t>
            </a:r>
            <a:r>
              <a:rPr lang="de-DE" dirty="0" err="1"/>
              <a:t>Paralegals</a:t>
            </a:r>
            <a:r>
              <a:rPr lang="de-DE" dirty="0"/>
              <a:t>“), ihnen lediglich Entscheidungshilfen liefern kann. Ein praktisches Problem sieht er (derzeit) in der fehlenden Menge brauchbarer, hierarchisierter, maschinenlesbarer Daten</a:t>
            </a:r>
          </a:p>
        </p:txBody>
      </p:sp>
    </p:spTree>
    <p:extLst>
      <p:ext uri="{BB962C8B-B14F-4D97-AF65-F5344CB8AC3E}">
        <p14:creationId xmlns:p14="http://schemas.microsoft.com/office/powerpoint/2010/main" val="310580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69207CC7-EA09-4F31-9084-48B21513A47A}"/>
              </a:ext>
            </a:extLst>
          </p:cNvPr>
          <p:cNvSpPr/>
          <p:nvPr/>
        </p:nvSpPr>
        <p:spPr>
          <a:xfrm>
            <a:off x="2037104" y="710368"/>
            <a:ext cx="9848851" cy="5485989"/>
          </a:xfrm>
          <a:prstGeom prst="rect">
            <a:avLst/>
          </a:prstGeom>
        </p:spPr>
        <p:txBody>
          <a:bodyPr wrap="square">
            <a:spAutoFit/>
          </a:bodyPr>
          <a:lstStyle/>
          <a:p>
            <a:pPr marL="342900" lvl="0" indent="-342900">
              <a:lnSpc>
                <a:spcPct val="80000"/>
              </a:lnSpc>
              <a:spcBef>
                <a:spcPts val="400"/>
              </a:spcBef>
              <a:buFont typeface="+mj-lt"/>
              <a:buAutoNum type="arabicPeriod" startAt="3"/>
            </a:pPr>
            <a:r>
              <a:rPr lang="de-DE" sz="1600" b="1" dirty="0"/>
              <a:t> </a:t>
            </a:r>
            <a:r>
              <a:rPr lang="de-DE" b="1" dirty="0"/>
              <a:t>Wo findet die Disruption statt?</a:t>
            </a:r>
          </a:p>
          <a:p>
            <a:pPr lvl="0">
              <a:lnSpc>
                <a:spcPct val="80000"/>
              </a:lnSpc>
              <a:spcBef>
                <a:spcPts val="400"/>
              </a:spcBef>
            </a:pPr>
            <a:endParaRPr lang="de-DE" dirty="0"/>
          </a:p>
          <a:p>
            <a:pPr marL="285750" lvl="0" indent="-285750">
              <a:lnSpc>
                <a:spcPct val="80000"/>
              </a:lnSpc>
              <a:spcBef>
                <a:spcPts val="400"/>
              </a:spcBef>
              <a:buFont typeface="Arial" panose="020B0604020202020204" pitchFamily="34" charset="0"/>
              <a:buChar char="•"/>
            </a:pPr>
            <a:r>
              <a:rPr lang="de-DE" dirty="0"/>
              <a:t>Interview mit Michael </a:t>
            </a:r>
            <a:r>
              <a:rPr lang="de-DE" dirty="0" err="1"/>
              <a:t>Datzer</a:t>
            </a:r>
            <a:r>
              <a:rPr lang="de-DE" dirty="0"/>
              <a:t>, Softwareunternehmer. Sein Ansatz: wo findet die Disruption statt, im Anwendungsprozess oder schon im Tatbestand? Er meint: bereits im Tatbestand oder Lebenssachverhalt, bei dem, was wir „staatliche Ordnung“ nennen</a:t>
            </a:r>
          </a:p>
          <a:p>
            <a:pPr lvl="0">
              <a:lnSpc>
                <a:spcPct val="80000"/>
              </a:lnSpc>
              <a:spcBef>
                <a:spcPts val="400"/>
              </a:spcBef>
            </a:pPr>
            <a:endParaRPr lang="de-DE" dirty="0"/>
          </a:p>
          <a:p>
            <a:pPr marL="285750" lvl="0" indent="-285750">
              <a:lnSpc>
                <a:spcPct val="80000"/>
              </a:lnSpc>
              <a:spcBef>
                <a:spcPts val="400"/>
              </a:spcBef>
              <a:buFont typeface="Arial" panose="020B0604020202020204" pitchFamily="34" charset="0"/>
              <a:buChar char="•"/>
            </a:pPr>
            <a:r>
              <a:rPr lang="de-DE" dirty="0"/>
              <a:t>Für den Softwareingenieur ist Gesetzesanwendung weniger interessant als Konzepte wie die „social </a:t>
            </a:r>
            <a:r>
              <a:rPr lang="de-DE" dirty="0" err="1"/>
              <a:t>credit</a:t>
            </a:r>
            <a:r>
              <a:rPr lang="de-DE" dirty="0"/>
              <a:t> </a:t>
            </a:r>
            <a:r>
              <a:rPr lang="de-DE" dirty="0" err="1"/>
              <a:t>points</a:t>
            </a:r>
            <a:r>
              <a:rPr lang="de-DE" dirty="0"/>
              <a:t>“ in China, die Strafe bei Fehlverhalten folge auf dem Fuße. Viel effizienter als herkömmliche Gerichtsverfahren (siehe etwa auch Schiedsverfahren bei PayPal)</a:t>
            </a:r>
          </a:p>
          <a:p>
            <a:pPr lvl="0">
              <a:lnSpc>
                <a:spcPct val="80000"/>
              </a:lnSpc>
              <a:spcBef>
                <a:spcPts val="400"/>
              </a:spcBef>
            </a:pPr>
            <a:endParaRPr lang="de-DE" dirty="0"/>
          </a:p>
          <a:p>
            <a:pPr marL="285750" lvl="0" indent="-285750">
              <a:lnSpc>
                <a:spcPct val="80000"/>
              </a:lnSpc>
              <a:spcBef>
                <a:spcPts val="400"/>
              </a:spcBef>
              <a:buFont typeface="Arial" panose="020B0604020202020204" pitchFamily="34" charset="0"/>
              <a:buChar char="•"/>
            </a:pPr>
            <a:r>
              <a:rPr lang="de-DE" dirty="0"/>
              <a:t>Aus seiner Sicht nebensächlich, ob System aufoktroyiert wie in China,  oder Selbstunterwerfung unter die Macht der Plattformen (Facebook, Google, Amazon). Am Ende würden wenige Menschen die moralischen Standards setzen und es sei unerheblich, ob sie Xi oder Zuckerberg oder Bezos heißen</a:t>
            </a:r>
          </a:p>
          <a:p>
            <a:pPr lvl="0">
              <a:lnSpc>
                <a:spcPct val="80000"/>
              </a:lnSpc>
              <a:spcBef>
                <a:spcPts val="400"/>
              </a:spcBef>
            </a:pPr>
            <a:r>
              <a:rPr lang="de-DE" dirty="0"/>
              <a:t>	</a:t>
            </a:r>
          </a:p>
          <a:p>
            <a:pPr marL="285750" lvl="0" indent="-285750">
              <a:lnSpc>
                <a:spcPct val="80000"/>
              </a:lnSpc>
              <a:spcBef>
                <a:spcPts val="400"/>
              </a:spcBef>
              <a:buFont typeface="Arial" panose="020B0604020202020204" pitchFamily="34" charset="0"/>
              <a:buChar char="•"/>
            </a:pPr>
            <a:r>
              <a:rPr lang="de-DE" dirty="0"/>
              <a:t>Minister Eisenreich zur Hasskriminalität und der Facebook-Konzernrichtlinie, das Internet als </a:t>
            </a:r>
            <a:br>
              <a:rPr lang="de-DE" dirty="0"/>
            </a:br>
            <a:r>
              <a:rPr lang="de-DE" dirty="0"/>
              <a:t>„</a:t>
            </a:r>
            <a:r>
              <a:rPr lang="de-DE" dirty="0" err="1"/>
              <a:t>no-go-area</a:t>
            </a:r>
            <a:r>
              <a:rPr lang="de-DE" dirty="0"/>
              <a:t>“?</a:t>
            </a:r>
          </a:p>
          <a:p>
            <a:pPr lvl="0">
              <a:lnSpc>
                <a:spcPct val="80000"/>
              </a:lnSpc>
              <a:spcBef>
                <a:spcPts val="400"/>
              </a:spcBef>
            </a:pPr>
            <a:r>
              <a:rPr lang="de-DE" dirty="0"/>
              <a:t>	</a:t>
            </a:r>
          </a:p>
          <a:p>
            <a:pPr marL="285750" lvl="0" indent="-285750">
              <a:lnSpc>
                <a:spcPct val="80000"/>
              </a:lnSpc>
              <a:spcBef>
                <a:spcPts val="400"/>
              </a:spcBef>
              <a:buFont typeface="Arial" panose="020B0604020202020204" pitchFamily="34" charset="0"/>
              <a:buChar char="•"/>
            </a:pPr>
            <a:r>
              <a:rPr lang="de-DE" dirty="0"/>
              <a:t>Globale Vernetzung schreitet immer schneller voran, alles bekommt digitale „Identitäten“, sowohl Dinge als auch Menschen. Dort ist alles hinterlegt, was von Bedeutung ist (Gesundheitsakte: technisch denkbar, dass der Algorithmus in absehbarer Zeit über die Geschäftsfähigkeit entscheidet und dann bei Bedarf auch gleich einen Betreuer zuweist) </a:t>
            </a:r>
          </a:p>
        </p:txBody>
      </p:sp>
    </p:spTree>
    <p:extLst>
      <p:ext uri="{BB962C8B-B14F-4D97-AF65-F5344CB8AC3E}">
        <p14:creationId xmlns:p14="http://schemas.microsoft.com/office/powerpoint/2010/main" val="2639826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69207CC7-EA09-4F31-9084-48B21513A47A}"/>
              </a:ext>
            </a:extLst>
          </p:cNvPr>
          <p:cNvSpPr/>
          <p:nvPr/>
        </p:nvSpPr>
        <p:spPr>
          <a:xfrm>
            <a:off x="2037104" y="710368"/>
            <a:ext cx="9848851" cy="4940199"/>
          </a:xfrm>
          <a:prstGeom prst="rect">
            <a:avLst/>
          </a:prstGeom>
        </p:spPr>
        <p:txBody>
          <a:bodyPr wrap="square">
            <a:spAutoFit/>
          </a:bodyPr>
          <a:lstStyle/>
          <a:p>
            <a:pPr marL="285750" lvl="0" indent="-285750">
              <a:lnSpc>
                <a:spcPct val="80000"/>
              </a:lnSpc>
              <a:spcBef>
                <a:spcPts val="400"/>
              </a:spcBef>
              <a:buFont typeface="Arial" panose="020B0604020202020204" pitchFamily="34" charset="0"/>
              <a:buChar char="•"/>
            </a:pPr>
            <a:r>
              <a:rPr lang="de-DE" dirty="0"/>
              <a:t>Komplette Vernetzung, Verwaltung und Überwachung unserer Daten könnte aus Sicht </a:t>
            </a:r>
            <a:r>
              <a:rPr lang="de-DE" dirty="0" err="1"/>
              <a:t>Datzers</a:t>
            </a:r>
            <a:r>
              <a:rPr lang="de-DE" dirty="0"/>
              <a:t> den Staat als Garant von Recht, Eigentum, Währung etc. auch gänzlich ersetzen</a:t>
            </a:r>
          </a:p>
          <a:p>
            <a:pPr lvl="0">
              <a:lnSpc>
                <a:spcPct val="80000"/>
              </a:lnSpc>
              <a:spcBef>
                <a:spcPts val="400"/>
              </a:spcBef>
            </a:pPr>
            <a:endParaRPr lang="de-DE" dirty="0"/>
          </a:p>
          <a:p>
            <a:pPr marL="285750" lvl="0" indent="-285750">
              <a:lnSpc>
                <a:spcPct val="80000"/>
              </a:lnSpc>
              <a:spcBef>
                <a:spcPts val="400"/>
              </a:spcBef>
              <a:buFont typeface="Arial" panose="020B0604020202020204" pitchFamily="34" charset="0"/>
              <a:buChar char="•"/>
            </a:pPr>
            <a:r>
              <a:rPr lang="de-DE" dirty="0"/>
              <a:t>Plattformtechnik legt den Grundstein, </a:t>
            </a:r>
            <a:r>
              <a:rPr lang="de-DE" dirty="0" err="1"/>
              <a:t>Datzer</a:t>
            </a:r>
            <a:r>
              <a:rPr lang="de-DE" dirty="0"/>
              <a:t> sieht drei Schritte, wobei wir schon beim zweiten stehen: 1. massive Datensammlung, 2. Konzentration der Daten auf wenige Plattformen (auch durch Digitalisierung analoger Daten), 3. Vernetzung aller Plattformen (Zukauf von WhatsApp und Instagram durch Facebook!)</a:t>
            </a:r>
          </a:p>
          <a:p>
            <a:pPr lvl="0">
              <a:lnSpc>
                <a:spcPct val="80000"/>
              </a:lnSpc>
              <a:spcBef>
                <a:spcPts val="400"/>
              </a:spcBef>
            </a:pPr>
            <a:endParaRPr lang="de-DE" dirty="0"/>
          </a:p>
          <a:p>
            <a:pPr marL="285750" lvl="0" indent="-285750">
              <a:lnSpc>
                <a:spcPct val="80000"/>
              </a:lnSpc>
              <a:spcBef>
                <a:spcPts val="400"/>
              </a:spcBef>
              <a:buFont typeface="Arial" panose="020B0604020202020204" pitchFamily="34" charset="0"/>
              <a:buChar char="•"/>
            </a:pPr>
            <a:r>
              <a:rPr lang="de-DE" dirty="0"/>
              <a:t>Statistische Auswertung von Daten und Verknüpfung mit (Rechts-)Folgen ist uns nicht fremd </a:t>
            </a:r>
            <a:br>
              <a:rPr lang="de-DE" dirty="0"/>
            </a:br>
            <a:r>
              <a:rPr lang="de-DE" dirty="0"/>
              <a:t>(Bsp.: SCHUFA), auch die Selbstunterwerfung nicht (Navi im Auto; bald Vorschlag </a:t>
            </a:r>
            <a:r>
              <a:rPr lang="de-DE" dirty="0" err="1"/>
              <a:t>für‘s</a:t>
            </a:r>
            <a:r>
              <a:rPr lang="de-DE" dirty="0"/>
              <a:t> Frühstück; Akzeptanz von Urteile wie in Eisenheim?) </a:t>
            </a:r>
          </a:p>
          <a:p>
            <a:pPr lvl="0">
              <a:lnSpc>
                <a:spcPct val="80000"/>
              </a:lnSpc>
              <a:spcBef>
                <a:spcPts val="400"/>
              </a:spcBef>
            </a:pPr>
            <a:endParaRPr lang="de-DE" dirty="0"/>
          </a:p>
          <a:p>
            <a:pPr marL="285750" lvl="0" indent="-285750">
              <a:lnSpc>
                <a:spcPct val="80000"/>
              </a:lnSpc>
              <a:spcBef>
                <a:spcPts val="400"/>
              </a:spcBef>
              <a:buFont typeface="Arial" panose="020B0604020202020204" pitchFamily="34" charset="0"/>
              <a:buChar char="•"/>
            </a:pPr>
            <a:r>
              <a:rPr lang="de-DE" dirty="0"/>
              <a:t>Schlüsseltechnologie laut </a:t>
            </a:r>
            <a:r>
              <a:rPr lang="de-DE" dirty="0" err="1"/>
              <a:t>Datzer</a:t>
            </a:r>
            <a:r>
              <a:rPr lang="de-DE" dirty="0"/>
              <a:t> nicht der Quantencomputer, sondern der lernende Algorithmus und die Plattformtechnik. Durch Identität (Vernetzung aller Daten eines Menschen) und Loyalität (über social </a:t>
            </a:r>
            <a:r>
              <a:rPr lang="de-DE" dirty="0" err="1"/>
              <a:t>credit</a:t>
            </a:r>
            <a:r>
              <a:rPr lang="de-DE" dirty="0"/>
              <a:t> </a:t>
            </a:r>
            <a:r>
              <a:rPr lang="de-DE" dirty="0" err="1"/>
              <a:t>points</a:t>
            </a:r>
            <a:r>
              <a:rPr lang="de-DE" dirty="0"/>
              <a:t>) können staatliche Garantiefunktionen durch „</a:t>
            </a:r>
            <a:r>
              <a:rPr lang="de-DE" dirty="0" err="1"/>
              <a:t>crowding</a:t>
            </a:r>
            <a:r>
              <a:rPr lang="de-DE" dirty="0"/>
              <a:t>“ ersetzt werden. „Helfende Hände“ bei der Umsetzung werden sich finden. Eine solche Ordnung wäre kein Staat in unserem Sinne mehr, eher eine „</a:t>
            </a:r>
            <a:r>
              <a:rPr lang="de-DE" dirty="0" err="1"/>
              <a:t>community</a:t>
            </a:r>
            <a:r>
              <a:rPr lang="de-DE" dirty="0"/>
              <a:t>“</a:t>
            </a:r>
          </a:p>
          <a:p>
            <a:pPr lvl="0">
              <a:lnSpc>
                <a:spcPct val="80000"/>
              </a:lnSpc>
              <a:spcBef>
                <a:spcPts val="400"/>
              </a:spcBef>
            </a:pPr>
            <a:endParaRPr lang="de-DE" dirty="0"/>
          </a:p>
          <a:p>
            <a:pPr marL="285750" lvl="0" indent="-285750">
              <a:lnSpc>
                <a:spcPct val="80000"/>
              </a:lnSpc>
              <a:spcBef>
                <a:spcPts val="400"/>
              </a:spcBef>
              <a:buFont typeface="Arial" panose="020B0604020202020204" pitchFamily="34" charset="0"/>
              <a:buChar char="•"/>
            </a:pPr>
            <a:r>
              <a:rPr lang="de-DE" dirty="0" err="1"/>
              <a:t>Datzer</a:t>
            </a:r>
            <a:r>
              <a:rPr lang="de-DE" dirty="0"/>
              <a:t>: „Disruptionen laufen sehr viel radikaler, als sich das die jeweils Betroffenen (hier: Juristen) vorstellen können, bis hin zur gänzlichen Überflüssigkeit</a:t>
            </a:r>
          </a:p>
        </p:txBody>
      </p:sp>
    </p:spTree>
    <p:extLst>
      <p:ext uri="{BB962C8B-B14F-4D97-AF65-F5344CB8AC3E}">
        <p14:creationId xmlns:p14="http://schemas.microsoft.com/office/powerpoint/2010/main" val="1354377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69207CC7-EA09-4F31-9084-48B21513A47A}"/>
              </a:ext>
            </a:extLst>
          </p:cNvPr>
          <p:cNvSpPr/>
          <p:nvPr/>
        </p:nvSpPr>
        <p:spPr>
          <a:xfrm>
            <a:off x="2037104" y="710368"/>
            <a:ext cx="9848851" cy="3806555"/>
          </a:xfrm>
          <a:prstGeom prst="rect">
            <a:avLst/>
          </a:prstGeom>
        </p:spPr>
        <p:txBody>
          <a:bodyPr wrap="square">
            <a:spAutoFit/>
          </a:bodyPr>
          <a:lstStyle/>
          <a:p>
            <a:pPr marL="342900" lvl="0" indent="-342900">
              <a:lnSpc>
                <a:spcPct val="80000"/>
              </a:lnSpc>
              <a:spcBef>
                <a:spcPts val="500"/>
              </a:spcBef>
              <a:buFont typeface="+mj-lt"/>
              <a:buAutoNum type="arabicPeriod" startAt="4"/>
            </a:pPr>
            <a:r>
              <a:rPr lang="de-DE" b="1" dirty="0"/>
              <a:t>Zwischenergebnis: der digitale Richter ist möglich – auf die ein oder andere Weise</a:t>
            </a:r>
          </a:p>
          <a:p>
            <a:pPr lvl="0">
              <a:lnSpc>
                <a:spcPct val="80000"/>
              </a:lnSpc>
              <a:spcBef>
                <a:spcPts val="500"/>
              </a:spcBef>
            </a:pPr>
            <a:endParaRPr lang="de-DE" dirty="0"/>
          </a:p>
          <a:p>
            <a:pPr marL="285750" lvl="0" indent="-285750">
              <a:lnSpc>
                <a:spcPct val="80000"/>
              </a:lnSpc>
              <a:spcBef>
                <a:spcPts val="500"/>
              </a:spcBef>
              <a:buFont typeface="Arial" panose="020B0604020202020204" pitchFamily="34" charset="0"/>
              <a:buChar char="•"/>
            </a:pPr>
            <a:r>
              <a:rPr lang="de-DE" dirty="0"/>
              <a:t>Generierung der Datenmengen: für Adrian das eigentliche Problem, laut </a:t>
            </a:r>
            <a:r>
              <a:rPr lang="de-DE" dirty="0" err="1"/>
              <a:t>Datzer</a:t>
            </a:r>
            <a:r>
              <a:rPr lang="de-DE" dirty="0"/>
              <a:t> bald nahezu unbegrenzt zur Verfügung; </a:t>
            </a:r>
            <a:r>
              <a:rPr lang="de-DE" dirty="0" err="1"/>
              <a:t>crowdsourcing</a:t>
            </a:r>
            <a:r>
              <a:rPr lang="de-DE" dirty="0"/>
              <a:t> nach Adrian Frage der Qualität der Daten, bei </a:t>
            </a:r>
            <a:r>
              <a:rPr lang="de-DE" dirty="0" err="1"/>
              <a:t>Datzer</a:t>
            </a:r>
            <a:r>
              <a:rPr lang="de-DE" dirty="0"/>
              <a:t> eher: „Masse statt Klasse“</a:t>
            </a:r>
          </a:p>
          <a:p>
            <a:pPr lvl="0">
              <a:lnSpc>
                <a:spcPct val="80000"/>
              </a:lnSpc>
              <a:spcBef>
                <a:spcPts val="500"/>
              </a:spcBef>
            </a:pPr>
            <a:r>
              <a:rPr lang="de-DE" dirty="0"/>
              <a:t>	</a:t>
            </a:r>
          </a:p>
          <a:p>
            <a:pPr marL="285750" lvl="0" indent="-285750">
              <a:lnSpc>
                <a:spcPct val="80000"/>
              </a:lnSpc>
              <a:spcBef>
                <a:spcPts val="500"/>
              </a:spcBef>
              <a:buFont typeface="Arial" panose="020B0604020202020204" pitchFamily="34" charset="0"/>
              <a:buChar char="•"/>
            </a:pPr>
            <a:r>
              <a:rPr lang="de-DE" dirty="0"/>
              <a:t>Adrian: Problem von Formalisierungsfehlern, wenn der durchführende Programmierer nicht das Rechtsverständnis des Gesetzgebers trifft. Insoweit sehr juristischer Denkansatz, zudem: was meint eigentlich der Gesetzgeber, wenn sich nach Quine auch die Abgeordneten im Parlament eigentlich gar nicht verstehen?</a:t>
            </a:r>
          </a:p>
          <a:p>
            <a:pPr lvl="0">
              <a:lnSpc>
                <a:spcPct val="80000"/>
              </a:lnSpc>
              <a:spcBef>
                <a:spcPts val="500"/>
              </a:spcBef>
            </a:pPr>
            <a:endParaRPr lang="de-DE" dirty="0"/>
          </a:p>
          <a:p>
            <a:pPr marL="285750" lvl="0" indent="-285750">
              <a:lnSpc>
                <a:spcPct val="80000"/>
              </a:lnSpc>
              <a:spcBef>
                <a:spcPts val="500"/>
              </a:spcBef>
              <a:buFont typeface="Arial" panose="020B0604020202020204" pitchFamily="34" charset="0"/>
              <a:buChar char="•"/>
            </a:pPr>
            <a:r>
              <a:rPr lang="de-DE" dirty="0" err="1"/>
              <a:t>Datzer</a:t>
            </a:r>
            <a:r>
              <a:rPr lang="de-DE" dirty="0"/>
              <a:t>: der Algorithmus kann bereits „individuell und assoziativ“ lernen, so dass man für die Anwendung Sprache, Syntax, Inhalt gar nicht vereinheitlichen bzw. formalisieren müsste, wobei er sein Ergebnis auch nicht in das Korsett unseres formalen Rechts pressen will, sondern Gerichte und Gesetzgebung gleich mit ersetzt</a:t>
            </a:r>
          </a:p>
        </p:txBody>
      </p:sp>
    </p:spTree>
    <p:extLst>
      <p:ext uri="{BB962C8B-B14F-4D97-AF65-F5344CB8AC3E}">
        <p14:creationId xmlns:p14="http://schemas.microsoft.com/office/powerpoint/2010/main" val="3496767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69207CC7-EA09-4F31-9084-48B21513A47A}"/>
              </a:ext>
            </a:extLst>
          </p:cNvPr>
          <p:cNvSpPr/>
          <p:nvPr/>
        </p:nvSpPr>
        <p:spPr>
          <a:xfrm>
            <a:off x="2037104" y="710368"/>
            <a:ext cx="9848851" cy="5485989"/>
          </a:xfrm>
          <a:prstGeom prst="rect">
            <a:avLst/>
          </a:prstGeom>
        </p:spPr>
        <p:txBody>
          <a:bodyPr wrap="square">
            <a:spAutoFit/>
          </a:bodyPr>
          <a:lstStyle/>
          <a:p>
            <a:pPr marL="342900" lvl="0" indent="-342900">
              <a:lnSpc>
                <a:spcPct val="80000"/>
              </a:lnSpc>
              <a:spcBef>
                <a:spcPts val="400"/>
              </a:spcBef>
              <a:buFont typeface="+mj-lt"/>
              <a:buAutoNum type="arabicPeriod" startAt="5"/>
            </a:pPr>
            <a:r>
              <a:rPr lang="de-DE" b="1" dirty="0"/>
              <a:t>Wie „reißfest“ ist der gesetzliche Richter?</a:t>
            </a:r>
          </a:p>
          <a:p>
            <a:pPr lvl="0">
              <a:lnSpc>
                <a:spcPct val="80000"/>
              </a:lnSpc>
              <a:spcBef>
                <a:spcPts val="400"/>
              </a:spcBef>
            </a:pPr>
            <a:endParaRPr lang="de-DE" dirty="0"/>
          </a:p>
          <a:p>
            <a:pPr marL="285750" lvl="0" indent="-285750">
              <a:lnSpc>
                <a:spcPct val="80000"/>
              </a:lnSpc>
              <a:spcBef>
                <a:spcPts val="400"/>
              </a:spcBef>
              <a:buFont typeface="Arial" panose="020B0604020202020204" pitchFamily="34" charset="0"/>
              <a:buChar char="•"/>
            </a:pPr>
            <a:r>
              <a:rPr lang="de-DE" dirty="0"/>
              <a:t>Art. 92 GG: die rechtsprechende Gewalt ist „den Richtern“ anvertraut. Im Moment sicher unzweifelhaft, dass damit Menschen, „natürliche Personen“, gemeint sind. Aber der Verfassungsgeber des GG hatte auch keinen (technischen) Anlass, sich mit der Frage zu befassen. Ist das also „für immer in Stein gemeißelt“, gesetzt den Fall, die Disruption wäre technisch möglich?</a:t>
            </a:r>
          </a:p>
          <a:p>
            <a:pPr lvl="0">
              <a:lnSpc>
                <a:spcPct val="80000"/>
              </a:lnSpc>
              <a:spcBef>
                <a:spcPts val="400"/>
              </a:spcBef>
            </a:pPr>
            <a:endParaRPr lang="de-DE" dirty="0"/>
          </a:p>
          <a:p>
            <a:pPr marL="285750" lvl="0" indent="-285750">
              <a:lnSpc>
                <a:spcPct val="80000"/>
              </a:lnSpc>
              <a:spcBef>
                <a:spcPts val="400"/>
              </a:spcBef>
              <a:buFont typeface="Arial" panose="020B0604020202020204" pitchFamily="34" charset="0"/>
              <a:buChar char="•"/>
            </a:pPr>
            <a:r>
              <a:rPr lang="de-DE" dirty="0"/>
              <a:t>Ewigkeitsgarantie? Art. 79 Abs. 3 GG ist als Ausnahmevorschrift eng auszulegen. Betrifft nur die vom Verfassungsgeber selbst geschaffenen Bestandteile, hindert vor allem nicht, die positiv-rechtlichen Ausprägungen dieser Grundsätze aus sachgerechten Gründen zu modifizieren!</a:t>
            </a:r>
          </a:p>
          <a:p>
            <a:pPr lvl="0">
              <a:lnSpc>
                <a:spcPct val="80000"/>
              </a:lnSpc>
              <a:spcBef>
                <a:spcPts val="400"/>
              </a:spcBef>
            </a:pPr>
            <a:endParaRPr lang="de-DE" dirty="0"/>
          </a:p>
          <a:p>
            <a:pPr marL="285750" lvl="0" indent="-285750">
              <a:lnSpc>
                <a:spcPct val="80000"/>
              </a:lnSpc>
              <a:spcBef>
                <a:spcPts val="400"/>
              </a:spcBef>
              <a:buFont typeface="Arial" panose="020B0604020202020204" pitchFamily="34" charset="0"/>
              <a:buChar char="•"/>
            </a:pPr>
            <a:r>
              <a:rPr lang="de-DE" dirty="0"/>
              <a:t>Geschützt nach Art. 79 Abs. 3 GG nur bestimmte Ausprägungen, nicht das Rechtsstaatsprinzip als solches (Gewaltenteilung, Bindung von Rechtsprechung und vollziehender Gewalt an Gesetz und Recht und die verfassungsmäßige Ordnung; nicht: die Rechtswegegarantie, Art 19 Abs. 4 GG)</a:t>
            </a:r>
          </a:p>
          <a:p>
            <a:pPr lvl="0">
              <a:lnSpc>
                <a:spcPct val="80000"/>
              </a:lnSpc>
              <a:spcBef>
                <a:spcPts val="400"/>
              </a:spcBef>
            </a:pPr>
            <a:endParaRPr lang="de-DE" dirty="0"/>
          </a:p>
          <a:p>
            <a:pPr marL="285750" lvl="0" indent="-285750">
              <a:lnSpc>
                <a:spcPct val="80000"/>
              </a:lnSpc>
              <a:spcBef>
                <a:spcPts val="400"/>
              </a:spcBef>
              <a:buFont typeface="Arial" panose="020B0604020202020204" pitchFamily="34" charset="0"/>
              <a:buChar char="•"/>
            </a:pPr>
            <a:r>
              <a:rPr lang="de-DE" dirty="0"/>
              <a:t>Der Begriff „Rechtsstaat“ taucht dabei in Art. 20 GG nicht explizit auf. Keine eindeutig bestimmten Gebote und Verbote von Verfassungsrang, sondern einen Verfassungsgrundsatz, der der Konkretisierung je nach sachlichen Gegebenheiten bedarf</a:t>
            </a:r>
          </a:p>
          <a:p>
            <a:pPr lvl="0">
              <a:lnSpc>
                <a:spcPct val="80000"/>
              </a:lnSpc>
              <a:spcBef>
                <a:spcPts val="400"/>
              </a:spcBef>
            </a:pPr>
            <a:endParaRPr lang="de-DE" dirty="0"/>
          </a:p>
          <a:p>
            <a:pPr marL="285750" lvl="0" indent="-285750">
              <a:lnSpc>
                <a:spcPct val="80000"/>
              </a:lnSpc>
              <a:spcBef>
                <a:spcPts val="400"/>
              </a:spcBef>
              <a:buFont typeface="Arial" panose="020B0604020202020204" pitchFamily="34" charset="0"/>
              <a:buChar char="•"/>
            </a:pPr>
            <a:r>
              <a:rPr lang="de-DE" dirty="0"/>
              <a:t>Gewaltenteilung als solche ist absolut geschützt, was aber nicht heißt, dass nicht eine andere staatliche Gewalt berufen wäre, die dann unabhängigen „Gerichte“ einzusetzen („richterliche Selbstverwaltung“ von den Verfassungsgerichten stets abgelehnt)</a:t>
            </a:r>
          </a:p>
        </p:txBody>
      </p:sp>
    </p:spTree>
    <p:extLst>
      <p:ext uri="{BB962C8B-B14F-4D97-AF65-F5344CB8AC3E}">
        <p14:creationId xmlns:p14="http://schemas.microsoft.com/office/powerpoint/2010/main" val="2016765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69207CC7-EA09-4F31-9084-48B21513A47A}"/>
              </a:ext>
            </a:extLst>
          </p:cNvPr>
          <p:cNvSpPr/>
          <p:nvPr/>
        </p:nvSpPr>
        <p:spPr>
          <a:xfrm>
            <a:off x="2037104" y="710368"/>
            <a:ext cx="9848851" cy="6167201"/>
          </a:xfrm>
          <a:prstGeom prst="rect">
            <a:avLst/>
          </a:prstGeom>
        </p:spPr>
        <p:txBody>
          <a:bodyPr wrap="square">
            <a:spAutoFit/>
          </a:bodyPr>
          <a:lstStyle/>
          <a:p>
            <a:pPr marL="285750" lvl="0" indent="-285750">
              <a:lnSpc>
                <a:spcPct val="80000"/>
              </a:lnSpc>
              <a:spcBef>
                <a:spcPts val="400"/>
              </a:spcBef>
              <a:buFont typeface="Arial" panose="020B0604020202020204" pitchFamily="34" charset="0"/>
              <a:buChar char="•"/>
            </a:pPr>
            <a:r>
              <a:rPr lang="de-DE" dirty="0"/>
              <a:t>Art. 92 GG als zentrale Norm über die Rechtsprechung: „Richter“ und „Gericht“ nach dem BVerfG unbestimmte Rechtsbegriffe, die „aufgrund verfassungsrechtlicher Vorgaben sowie von traditionellen oder durch den Gesetzgeber vorgenommenen Qualifizierungen auszulegen sind“; </a:t>
            </a:r>
            <a:br>
              <a:rPr lang="de-DE" dirty="0"/>
            </a:br>
            <a:r>
              <a:rPr lang="de-DE" dirty="0"/>
              <a:t>Art. 92 GG ist objektives Verfassungsrecht, vermittelt den Richtern oder Verfahrensbeteiligten keine unmittelbar rügefähigen subjektiv öffentlichen Rechte (Richter selbst „nur“ über die hergebrachten Grundsätze des Berufsbeamtentums, Art. 33 Abs. 5 GG, geschützt)</a:t>
            </a:r>
          </a:p>
          <a:p>
            <a:pPr lvl="0">
              <a:lnSpc>
                <a:spcPct val="80000"/>
              </a:lnSpc>
              <a:spcBef>
                <a:spcPts val="400"/>
              </a:spcBef>
            </a:pPr>
            <a:endParaRPr lang="de-DE" dirty="0"/>
          </a:p>
          <a:p>
            <a:pPr marL="285750" lvl="0" indent="-285750">
              <a:lnSpc>
                <a:spcPct val="80000"/>
              </a:lnSpc>
              <a:spcBef>
                <a:spcPts val="400"/>
              </a:spcBef>
              <a:buFont typeface="Arial" panose="020B0604020202020204" pitchFamily="34" charset="0"/>
              <a:buChar char="•"/>
            </a:pPr>
            <a:r>
              <a:rPr lang="de-DE" dirty="0"/>
              <a:t>Zumindest aber materiell-funktionaler Rechtsprechungsbegriff (im Gegensatz zur WRV mit rein formalem Rechtsprechungsbegriff); besonders geschützt der Kernbereich des Strafrechts, zu dem alle bedeutenden Unrechtstatbestände gehören, und für den ausnahmslos und ausschließlich die Gerichte zur präventiven Rechtskontrolle berufen sind (grundlegend BVerfG 22, 49 ff.)</a:t>
            </a:r>
          </a:p>
          <a:p>
            <a:pPr lvl="0">
              <a:lnSpc>
                <a:spcPct val="80000"/>
              </a:lnSpc>
              <a:spcBef>
                <a:spcPts val="400"/>
              </a:spcBef>
            </a:pPr>
            <a:endParaRPr lang="de-DE" dirty="0"/>
          </a:p>
          <a:p>
            <a:pPr marL="285750" lvl="0" indent="-285750">
              <a:lnSpc>
                <a:spcPct val="80000"/>
              </a:lnSpc>
              <a:spcBef>
                <a:spcPts val="400"/>
              </a:spcBef>
              <a:buFont typeface="Arial" panose="020B0604020202020204" pitchFamily="34" charset="0"/>
              <a:buChar char="•"/>
            </a:pPr>
            <a:r>
              <a:rPr lang="de-DE" dirty="0"/>
              <a:t>Aber: BVerfG verwendet „Gericht“ und „Richter“ synonym, hatte 1967 keinen (technischen) Anlass, sich Gedanken zu machen, ob der Richter immer ein menschlicher sein muss. Das Urteil grenzt vor allem die staatlichen Gewalten Exekutive und Judikative ab. Schon bei </a:t>
            </a:r>
            <a:r>
              <a:rPr lang="de-DE" dirty="0" err="1"/>
              <a:t>OWi</a:t>
            </a:r>
            <a:r>
              <a:rPr lang="de-DE" dirty="0"/>
              <a:t> ist die Schwelle der Übertragung auf die Exekutive nicht mehr so hoch. Es wäre nicht undenkbar, dass der Gesetzgeber eine Modifizierung der positiv-rechtlichen Ausprägungen der Grundsätze des Art. 79 Abs. 3 GG aus sachgerechten Gründen vornimmt, und bei einfach gelagerten oder Massenverfahren eine KI unter die Begriffe „Richter“ und „Gericht“ subsumiert, ohne dass dafür das GG geändert werden müsste </a:t>
            </a:r>
          </a:p>
          <a:p>
            <a:pPr lvl="0">
              <a:lnSpc>
                <a:spcPct val="80000"/>
              </a:lnSpc>
              <a:spcBef>
                <a:spcPts val="400"/>
              </a:spcBef>
            </a:pPr>
            <a:endParaRPr lang="de-DE" dirty="0"/>
          </a:p>
          <a:p>
            <a:pPr marL="285750" lvl="0" indent="-285750">
              <a:lnSpc>
                <a:spcPct val="80000"/>
              </a:lnSpc>
              <a:spcBef>
                <a:spcPts val="400"/>
              </a:spcBef>
              <a:buFont typeface="Arial" panose="020B0604020202020204" pitchFamily="34" charset="0"/>
              <a:buChar char="•"/>
            </a:pPr>
            <a:r>
              <a:rPr lang="de-DE" dirty="0"/>
              <a:t>Sachliche und persönliche richterliche Unabhängigkeit aus Art 97 GG ist ein notwendiges Element des Rechtsstaates, Teil der Gewaltenteilung, von der Ewigkeitsgarantie des Art. 79 Abs. 3 GG geschützt (BVerfGE 2, 307 [320]). Allerdings: „</a:t>
            </a:r>
            <a:r>
              <a:rPr lang="de-DE" dirty="0" err="1"/>
              <a:t>Auxiliargarantie</a:t>
            </a:r>
            <a:r>
              <a:rPr lang="de-DE" dirty="0"/>
              <a:t>“, kein persönliches Privileg der Richter; sind nicht sachliche und „persönliche“ Unabhängigkeit und die „Befähigung zum Richteramt“ bei einem Super-Algorithmus, der unabhängig läuft und lernt, umso mehr gegeben als bei einem Menschen?</a:t>
            </a:r>
          </a:p>
        </p:txBody>
      </p:sp>
    </p:spTree>
    <p:extLst>
      <p:ext uri="{BB962C8B-B14F-4D97-AF65-F5344CB8AC3E}">
        <p14:creationId xmlns:p14="http://schemas.microsoft.com/office/powerpoint/2010/main" val="3262805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0</TotalTime>
  <Words>1848</Words>
  <Application>Microsoft Office PowerPoint</Application>
  <PresentationFormat>Breitbild</PresentationFormat>
  <Paragraphs>104</Paragraphs>
  <Slides>14</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14</vt:i4>
      </vt:variant>
    </vt:vector>
  </HeadingPairs>
  <TitlesOfParts>
    <vt:vector size="17" baseType="lpstr">
      <vt:lpstr>Arial</vt:lpstr>
      <vt:lpstr>Corbel</vt:lpstr>
      <vt:lpstr>Parallax</vt:lpstr>
      <vt:lpstr>Digitalisierung und das Recht auf den gesetzlichen Richter –  Mensch oder Richterautomat?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Digitalisierung und das Recht auf den gesetzlichen Richter –  Mensch oder Richterautomat</dc:title>
  <dc:creator>Lacherbauer, Sabine</dc:creator>
  <cp:lastModifiedBy>Schinnerling, Ursula</cp:lastModifiedBy>
  <cp:revision>26</cp:revision>
  <dcterms:created xsi:type="dcterms:W3CDTF">2020-06-17T07:37:45Z</dcterms:created>
  <dcterms:modified xsi:type="dcterms:W3CDTF">2020-06-22T14:12:03Z</dcterms:modified>
</cp:coreProperties>
</file>